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Chintham Reddy" userId="5c64b14974d5cb95" providerId="LiveId" clId="{F32169D3-4459-48EF-9A12-FEF8079796E6}"/>
    <pc:docChg chg="undo redo custSel addSld modSld sldOrd">
      <pc:chgData name="Aditya Chintham Reddy" userId="5c64b14974d5cb95" providerId="LiveId" clId="{F32169D3-4459-48EF-9A12-FEF8079796E6}" dt="2025-05-04T23:10:03.405" v="751" actId="1076"/>
      <pc:docMkLst>
        <pc:docMk/>
      </pc:docMkLst>
      <pc:sldChg chg="addSp modSp new mod setBg">
        <pc:chgData name="Aditya Chintham Reddy" userId="5c64b14974d5cb95" providerId="LiveId" clId="{F32169D3-4459-48EF-9A12-FEF8079796E6}" dt="2025-05-04T20:45:32.816" v="42" actId="113"/>
        <pc:sldMkLst>
          <pc:docMk/>
          <pc:sldMk cId="610272606" sldId="276"/>
        </pc:sldMkLst>
      </pc:sldChg>
      <pc:sldChg chg="addSp modSp new mod setBg">
        <pc:chgData name="Aditya Chintham Reddy" userId="5c64b14974d5cb95" providerId="LiveId" clId="{F32169D3-4459-48EF-9A12-FEF8079796E6}" dt="2025-05-04T21:42:28.999" v="395" actId="20577"/>
        <pc:sldMkLst>
          <pc:docMk/>
          <pc:sldMk cId="3398827253" sldId="277"/>
        </pc:sldMkLst>
      </pc:sldChg>
      <pc:sldChg chg="addSp delSp modSp new mod">
        <pc:chgData name="Aditya Chintham Reddy" userId="5c64b14974d5cb95" providerId="LiveId" clId="{F32169D3-4459-48EF-9A12-FEF8079796E6}" dt="2025-05-04T23:06:25.843" v="748" actId="1076"/>
        <pc:sldMkLst>
          <pc:docMk/>
          <pc:sldMk cId="1737564759" sldId="278"/>
        </pc:sldMkLst>
      </pc:sldChg>
      <pc:sldChg chg="addSp modSp new mod">
        <pc:chgData name="Aditya Chintham Reddy" userId="5c64b14974d5cb95" providerId="LiveId" clId="{F32169D3-4459-48EF-9A12-FEF8079796E6}" dt="2025-05-04T21:03:09.363" v="131" actId="20577"/>
        <pc:sldMkLst>
          <pc:docMk/>
          <pc:sldMk cId="89049284" sldId="279"/>
        </pc:sldMkLst>
      </pc:sldChg>
      <pc:sldChg chg="addSp modSp new mod">
        <pc:chgData name="Aditya Chintham Reddy" userId="5c64b14974d5cb95" providerId="LiveId" clId="{F32169D3-4459-48EF-9A12-FEF8079796E6}" dt="2025-05-04T22:00:22.883" v="497" actId="20577"/>
        <pc:sldMkLst>
          <pc:docMk/>
          <pc:sldMk cId="342227574" sldId="280"/>
        </pc:sldMkLst>
      </pc:sldChg>
      <pc:sldChg chg="addSp modSp new mod">
        <pc:chgData name="Aditya Chintham Reddy" userId="5c64b14974d5cb95" providerId="LiveId" clId="{F32169D3-4459-48EF-9A12-FEF8079796E6}" dt="2025-05-04T22:00:10.718" v="493" actId="20577"/>
        <pc:sldMkLst>
          <pc:docMk/>
          <pc:sldMk cId="573693448" sldId="281"/>
        </pc:sldMkLst>
      </pc:sldChg>
      <pc:sldChg chg="addSp modSp new mod">
        <pc:chgData name="Aditya Chintham Reddy" userId="5c64b14974d5cb95" providerId="LiveId" clId="{F32169D3-4459-48EF-9A12-FEF8079796E6}" dt="2025-05-04T21:59:58.414" v="488" actId="20577"/>
        <pc:sldMkLst>
          <pc:docMk/>
          <pc:sldMk cId="2004130695" sldId="282"/>
        </pc:sldMkLst>
      </pc:sldChg>
      <pc:sldChg chg="addSp modSp new mod setBg">
        <pc:chgData name="Aditya Chintham Reddy" userId="5c64b14974d5cb95" providerId="LiveId" clId="{F32169D3-4459-48EF-9A12-FEF8079796E6}" dt="2025-05-04T21:42:21.973" v="394" actId="14100"/>
        <pc:sldMkLst>
          <pc:docMk/>
          <pc:sldMk cId="2304472285" sldId="283"/>
        </pc:sldMkLst>
      </pc:sldChg>
      <pc:sldChg chg="addSp modSp new mod ord">
        <pc:chgData name="Aditya Chintham Reddy" userId="5c64b14974d5cb95" providerId="LiveId" clId="{F32169D3-4459-48EF-9A12-FEF8079796E6}" dt="2025-05-04T21:59:37.751" v="481" actId="20577"/>
        <pc:sldMkLst>
          <pc:docMk/>
          <pc:sldMk cId="1094958408" sldId="284"/>
        </pc:sldMkLst>
      </pc:sldChg>
      <pc:sldChg chg="addSp modSp new mod">
        <pc:chgData name="Aditya Chintham Reddy" userId="5c64b14974d5cb95" providerId="LiveId" clId="{F32169D3-4459-48EF-9A12-FEF8079796E6}" dt="2025-05-04T21:59:26.528" v="476" actId="20577"/>
        <pc:sldMkLst>
          <pc:docMk/>
          <pc:sldMk cId="243396764" sldId="285"/>
        </pc:sldMkLst>
      </pc:sldChg>
      <pc:sldChg chg="addSp modSp new mod setBg">
        <pc:chgData name="Aditya Chintham Reddy" userId="5c64b14974d5cb95" providerId="LiveId" clId="{F32169D3-4459-48EF-9A12-FEF8079796E6}" dt="2025-05-04T21:29:33.841" v="304" actId="14100"/>
        <pc:sldMkLst>
          <pc:docMk/>
          <pc:sldMk cId="3182057305" sldId="286"/>
        </pc:sldMkLst>
      </pc:sldChg>
      <pc:sldChg chg="addSp delSp modSp new mod">
        <pc:chgData name="Aditya Chintham Reddy" userId="5c64b14974d5cb95" providerId="LiveId" clId="{F32169D3-4459-48EF-9A12-FEF8079796E6}" dt="2025-05-04T21:59:14.939" v="473" actId="20577"/>
        <pc:sldMkLst>
          <pc:docMk/>
          <pc:sldMk cId="400738425" sldId="287"/>
        </pc:sldMkLst>
      </pc:sldChg>
      <pc:sldChg chg="addSp delSp modSp new mod setBg">
        <pc:chgData name="Aditya Chintham Reddy" userId="5c64b14974d5cb95" providerId="LiveId" clId="{F32169D3-4459-48EF-9A12-FEF8079796E6}" dt="2025-05-04T21:42:41.372" v="399" actId="20577"/>
        <pc:sldMkLst>
          <pc:docMk/>
          <pc:sldMk cId="2363693117" sldId="288"/>
        </pc:sldMkLst>
      </pc:sldChg>
      <pc:sldChg chg="addSp modSp new mod">
        <pc:chgData name="Aditya Chintham Reddy" userId="5c64b14974d5cb95" providerId="LiveId" clId="{F32169D3-4459-48EF-9A12-FEF8079796E6}" dt="2025-05-04T23:10:03.405" v="751" actId="1076"/>
        <pc:sldMkLst>
          <pc:docMk/>
          <pc:sldMk cId="1868491263" sldId="289"/>
        </pc:sldMkLst>
      </pc:sldChg>
      <pc:sldChg chg="addSp modSp new mod">
        <pc:chgData name="Aditya Chintham Reddy" userId="5c64b14974d5cb95" providerId="LiveId" clId="{F32169D3-4459-48EF-9A12-FEF8079796E6}" dt="2025-05-04T21:58:46.636" v="462" actId="20577"/>
        <pc:sldMkLst>
          <pc:docMk/>
          <pc:sldMk cId="2027558016" sldId="290"/>
        </pc:sldMkLst>
      </pc:sldChg>
      <pc:sldChg chg="addSp modSp new mod">
        <pc:chgData name="Aditya Chintham Reddy" userId="5c64b14974d5cb95" providerId="LiveId" clId="{F32169D3-4459-48EF-9A12-FEF8079796E6}" dt="2025-05-04T21:58:39.419" v="459" actId="20577"/>
        <pc:sldMkLst>
          <pc:docMk/>
          <pc:sldMk cId="3957469713" sldId="291"/>
        </pc:sldMkLst>
      </pc:sldChg>
      <pc:sldChg chg="addSp modSp new mod">
        <pc:chgData name="Aditya Chintham Reddy" userId="5c64b14974d5cb95" providerId="LiveId" clId="{F32169D3-4459-48EF-9A12-FEF8079796E6}" dt="2025-05-04T21:58:29.833" v="455" actId="20577"/>
        <pc:sldMkLst>
          <pc:docMk/>
          <pc:sldMk cId="1518548769" sldId="292"/>
        </pc:sldMkLst>
      </pc:sldChg>
      <pc:sldChg chg="addSp modSp new mod">
        <pc:chgData name="Aditya Chintham Reddy" userId="5c64b14974d5cb95" providerId="LiveId" clId="{F32169D3-4459-48EF-9A12-FEF8079796E6}" dt="2025-05-04T21:58:15.331" v="450" actId="20577"/>
        <pc:sldMkLst>
          <pc:docMk/>
          <pc:sldMk cId="1886681963" sldId="293"/>
        </pc:sldMkLst>
      </pc:sldChg>
      <pc:sldChg chg="addSp modSp new mod">
        <pc:chgData name="Aditya Chintham Reddy" userId="5c64b14974d5cb95" providerId="LiveId" clId="{F32169D3-4459-48EF-9A12-FEF8079796E6}" dt="2025-05-04T22:33:55.121" v="729" actId="255"/>
        <pc:sldMkLst>
          <pc:docMk/>
          <pc:sldMk cId="4197228140" sldId="294"/>
        </pc:sldMkLst>
      </pc:sldChg>
      <pc:sldChg chg="addSp modSp new mod">
        <pc:chgData name="Aditya Chintham Reddy" userId="5c64b14974d5cb95" providerId="LiveId" clId="{F32169D3-4459-48EF-9A12-FEF8079796E6}" dt="2025-05-04T22:07:05.638" v="555" actId="1076"/>
        <pc:sldMkLst>
          <pc:docMk/>
          <pc:sldMk cId="1866216211" sldId="295"/>
        </pc:sldMkLst>
      </pc:sldChg>
      <pc:sldChg chg="addSp modSp new mod">
        <pc:chgData name="Aditya Chintham Reddy" userId="5c64b14974d5cb95" providerId="LiveId" clId="{F32169D3-4459-48EF-9A12-FEF8079796E6}" dt="2025-05-04T22:33:25.071" v="725" actId="255"/>
        <pc:sldMkLst>
          <pc:docMk/>
          <pc:sldMk cId="1798770865" sldId="296"/>
        </pc:sldMkLst>
      </pc:sldChg>
      <pc:sldChg chg="addSp modSp new mod">
        <pc:chgData name="Aditya Chintham Reddy" userId="5c64b14974d5cb95" providerId="LiveId" clId="{F32169D3-4459-48EF-9A12-FEF8079796E6}" dt="2025-05-04T22:30:57.629" v="715" actId="2711"/>
        <pc:sldMkLst>
          <pc:docMk/>
          <pc:sldMk cId="2719764289" sldId="297"/>
        </pc:sldMkLst>
      </pc:sldChg>
      <pc:sldChg chg="addSp modSp new mod">
        <pc:chgData name="Aditya Chintham Reddy" userId="5c64b14974d5cb95" providerId="LiveId" clId="{F32169D3-4459-48EF-9A12-FEF8079796E6}" dt="2025-05-04T22:33:06.838" v="721" actId="20577"/>
        <pc:sldMkLst>
          <pc:docMk/>
          <pc:sldMk cId="3067555004" sldId="298"/>
        </pc:sldMkLst>
      </pc:sldChg>
      <pc:sldChg chg="addSp modSp new mod">
        <pc:chgData name="Aditya Chintham Reddy" userId="5c64b14974d5cb95" providerId="LiveId" clId="{F32169D3-4459-48EF-9A12-FEF8079796E6}" dt="2025-05-04T22:31:06.792" v="717" actId="1076"/>
        <pc:sldMkLst>
          <pc:docMk/>
          <pc:sldMk cId="3725388035" sldId="299"/>
        </pc:sldMkLst>
      </pc:sldChg>
      <pc:sldChg chg="addSp modSp new mod setBg">
        <pc:chgData name="Aditya Chintham Reddy" userId="5c64b14974d5cb95" providerId="LiveId" clId="{F32169D3-4459-48EF-9A12-FEF8079796E6}" dt="2025-05-04T22:22:09.985" v="651" actId="255"/>
        <pc:sldMkLst>
          <pc:docMk/>
          <pc:sldMk cId="2712511173" sldId="300"/>
        </pc:sldMkLst>
      </pc:sldChg>
      <pc:sldChg chg="addSp modSp new mod setBg">
        <pc:chgData name="Aditya Chintham Reddy" userId="5c64b14974d5cb95" providerId="LiveId" clId="{F32169D3-4459-48EF-9A12-FEF8079796E6}" dt="2025-05-04T22:28:24.632" v="702" actId="1076"/>
        <pc:sldMkLst>
          <pc:docMk/>
          <pc:sldMk cId="168268155" sldId="301"/>
        </pc:sldMkLst>
      </pc:sldChg>
      <pc:sldChg chg="addSp delSp modSp new mod setBg">
        <pc:chgData name="Aditya Chintham Reddy" userId="5c64b14974d5cb95" providerId="LiveId" clId="{F32169D3-4459-48EF-9A12-FEF8079796E6}" dt="2025-05-04T22:34:14.723" v="730" actId="255"/>
        <pc:sldMkLst>
          <pc:docMk/>
          <pc:sldMk cId="296934800" sldId="302"/>
        </pc:sldMkLst>
      </pc:sldChg>
      <pc:sldChg chg="addSp delSp modSp new mod setBg addAnim">
        <pc:chgData name="Aditya Chintham Reddy" userId="5c64b14974d5cb95" providerId="LiveId" clId="{F32169D3-4459-48EF-9A12-FEF8079796E6}" dt="2025-05-04T22:36:14.016" v="747" actId="26606"/>
        <pc:sldMkLst>
          <pc:docMk/>
          <pc:sldMk cId="710340119" sldId="303"/>
        </pc:sldMkLst>
      </pc:sldChg>
    </pc:docChg>
  </pc:docChgLst>
  <pc:docChgLst>
    <pc:chgData name="Aditya Chintham Reddy" userId="5c64b14974d5cb95" providerId="LiveId" clId="{34413053-0571-488F-8E00-A148FFB78555}"/>
    <pc:docChg chg="modSld">
      <pc:chgData name="Aditya Chintham Reddy" userId="5c64b14974d5cb95" providerId="LiveId" clId="{34413053-0571-488F-8E00-A148FFB78555}" dt="2025-10-01T15:59:12.107" v="0" actId="20577"/>
      <pc:docMkLst>
        <pc:docMk/>
      </pc:docMkLst>
      <pc:sldChg chg="modSp mod">
        <pc:chgData name="Aditya Chintham Reddy" userId="5c64b14974d5cb95" providerId="LiveId" clId="{34413053-0571-488F-8E00-A148FFB78555}" dt="2025-10-01T15:59:12.107" v="0" actId="20577"/>
        <pc:sldMkLst>
          <pc:docMk/>
          <pc:sldMk cId="1530945422" sldId="256"/>
        </pc:sldMkLst>
        <pc:spChg chg="mod">
          <ac:chgData name="Aditya Chintham Reddy" userId="5c64b14974d5cb95" providerId="LiveId" clId="{34413053-0571-488F-8E00-A148FFB78555}" dt="2025-10-01T15:59:12.107" v="0" actId="20577"/>
          <ac:spMkLst>
            <pc:docMk/>
            <pc:sldMk cId="1530945422" sldId="256"/>
            <ac:spMk id="4" creationId="{D34C6F8B-8742-1EA2-58DD-A78409EAD55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F6482-68FB-4679-B0AB-097009270F26}"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D82BD-BEEB-4DF4-B46B-6483E60A38AA}" type="slidenum">
              <a:rPr lang="en-US" smtClean="0"/>
              <a:t>‹#›</a:t>
            </a:fld>
            <a:endParaRPr lang="en-US"/>
          </a:p>
        </p:txBody>
      </p:sp>
    </p:spTree>
    <p:extLst>
      <p:ext uri="{BB962C8B-B14F-4D97-AF65-F5344CB8AC3E}">
        <p14:creationId xmlns:p14="http://schemas.microsoft.com/office/powerpoint/2010/main" val="1377856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A56C-E9B8-7486-DACB-40CB0873EA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FC98A6-1174-F218-C23A-04486D4FD1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33DCAD-03A2-C691-B626-B70DC1943A7F}"/>
              </a:ext>
            </a:extLst>
          </p:cNvPr>
          <p:cNvSpPr>
            <a:spLocks noGrp="1"/>
          </p:cNvSpPr>
          <p:nvPr>
            <p:ph type="dt" sz="half" idx="10"/>
          </p:nvPr>
        </p:nvSpPr>
        <p:spPr/>
        <p:txBody>
          <a:bodyPr/>
          <a:lstStyle/>
          <a:p>
            <a:fld id="{64EB7677-4876-45EE-B759-CBE9B90C7E73}" type="datetimeFigureOut">
              <a:rPr lang="en-US" smtClean="0"/>
              <a:t>10/1/2025</a:t>
            </a:fld>
            <a:endParaRPr lang="en-US"/>
          </a:p>
        </p:txBody>
      </p:sp>
      <p:sp>
        <p:nvSpPr>
          <p:cNvPr id="5" name="Footer Placeholder 4">
            <a:extLst>
              <a:ext uri="{FF2B5EF4-FFF2-40B4-BE49-F238E27FC236}">
                <a16:creationId xmlns:a16="http://schemas.microsoft.com/office/drawing/2014/main" id="{77CB4019-42FC-CD94-0592-AED6C475C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3476D-7114-4E69-EF57-70A07D1ECFBC}"/>
              </a:ext>
            </a:extLst>
          </p:cNvPr>
          <p:cNvSpPr>
            <a:spLocks noGrp="1"/>
          </p:cNvSpPr>
          <p:nvPr>
            <p:ph type="sldNum" sz="quarter" idx="12"/>
          </p:nvPr>
        </p:nvSpPr>
        <p:spPr/>
        <p:txBody>
          <a:bodyPr/>
          <a:lstStyle/>
          <a:p>
            <a:fld id="{AFEDAF4C-1F07-4825-A63F-79D423773A45}" type="slidenum">
              <a:rPr lang="en-US" smtClean="0"/>
              <a:t>‹#›</a:t>
            </a:fld>
            <a:endParaRPr lang="en-US"/>
          </a:p>
        </p:txBody>
      </p:sp>
    </p:spTree>
    <p:extLst>
      <p:ext uri="{BB962C8B-B14F-4D97-AF65-F5344CB8AC3E}">
        <p14:creationId xmlns:p14="http://schemas.microsoft.com/office/powerpoint/2010/main" val="329808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5029C-F901-DD29-D8FD-0B21CBF911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860EBA-4C1E-9F72-5BFB-578249213F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B0841-31B7-AAF6-E53D-3A8E42BF94C0}"/>
              </a:ext>
            </a:extLst>
          </p:cNvPr>
          <p:cNvSpPr>
            <a:spLocks noGrp="1"/>
          </p:cNvSpPr>
          <p:nvPr>
            <p:ph type="dt" sz="half" idx="10"/>
          </p:nvPr>
        </p:nvSpPr>
        <p:spPr/>
        <p:txBody>
          <a:bodyPr/>
          <a:lstStyle/>
          <a:p>
            <a:fld id="{64EB7677-4876-45EE-B759-CBE9B90C7E73}" type="datetimeFigureOut">
              <a:rPr lang="en-US" smtClean="0"/>
              <a:t>10/1/2025</a:t>
            </a:fld>
            <a:endParaRPr lang="en-US"/>
          </a:p>
        </p:txBody>
      </p:sp>
      <p:sp>
        <p:nvSpPr>
          <p:cNvPr id="5" name="Footer Placeholder 4">
            <a:extLst>
              <a:ext uri="{FF2B5EF4-FFF2-40B4-BE49-F238E27FC236}">
                <a16:creationId xmlns:a16="http://schemas.microsoft.com/office/drawing/2014/main" id="{E2EA8412-B948-264A-86E7-55FCF1DCD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5EC5B2-C352-EC77-171E-DE4289A4CEB9}"/>
              </a:ext>
            </a:extLst>
          </p:cNvPr>
          <p:cNvSpPr>
            <a:spLocks noGrp="1"/>
          </p:cNvSpPr>
          <p:nvPr>
            <p:ph type="sldNum" sz="quarter" idx="12"/>
          </p:nvPr>
        </p:nvSpPr>
        <p:spPr/>
        <p:txBody>
          <a:bodyPr/>
          <a:lstStyle/>
          <a:p>
            <a:fld id="{AFEDAF4C-1F07-4825-A63F-79D423773A45}" type="slidenum">
              <a:rPr lang="en-US" smtClean="0"/>
              <a:t>‹#›</a:t>
            </a:fld>
            <a:endParaRPr lang="en-US"/>
          </a:p>
        </p:txBody>
      </p:sp>
    </p:spTree>
    <p:extLst>
      <p:ext uri="{BB962C8B-B14F-4D97-AF65-F5344CB8AC3E}">
        <p14:creationId xmlns:p14="http://schemas.microsoft.com/office/powerpoint/2010/main" val="208015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1BBE8F-B38A-21FD-AD51-5D785D7255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EDDDE-8B42-F6C7-37ED-5EF74EF12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6BA38-8F72-D9A8-40DA-403A625F6EBF}"/>
              </a:ext>
            </a:extLst>
          </p:cNvPr>
          <p:cNvSpPr>
            <a:spLocks noGrp="1"/>
          </p:cNvSpPr>
          <p:nvPr>
            <p:ph type="dt" sz="half" idx="10"/>
          </p:nvPr>
        </p:nvSpPr>
        <p:spPr/>
        <p:txBody>
          <a:bodyPr/>
          <a:lstStyle/>
          <a:p>
            <a:fld id="{64EB7677-4876-45EE-B759-CBE9B90C7E73}" type="datetimeFigureOut">
              <a:rPr lang="en-US" smtClean="0"/>
              <a:t>10/1/2025</a:t>
            </a:fld>
            <a:endParaRPr lang="en-US"/>
          </a:p>
        </p:txBody>
      </p:sp>
      <p:sp>
        <p:nvSpPr>
          <p:cNvPr id="5" name="Footer Placeholder 4">
            <a:extLst>
              <a:ext uri="{FF2B5EF4-FFF2-40B4-BE49-F238E27FC236}">
                <a16:creationId xmlns:a16="http://schemas.microsoft.com/office/drawing/2014/main" id="{3330906D-BA60-309C-FCBD-3C43D79B5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103AC-1296-227E-5BB8-F45CBA8976B0}"/>
              </a:ext>
            </a:extLst>
          </p:cNvPr>
          <p:cNvSpPr>
            <a:spLocks noGrp="1"/>
          </p:cNvSpPr>
          <p:nvPr>
            <p:ph type="sldNum" sz="quarter" idx="12"/>
          </p:nvPr>
        </p:nvSpPr>
        <p:spPr/>
        <p:txBody>
          <a:bodyPr/>
          <a:lstStyle/>
          <a:p>
            <a:fld id="{AFEDAF4C-1F07-4825-A63F-79D423773A45}" type="slidenum">
              <a:rPr lang="en-US" smtClean="0"/>
              <a:t>‹#›</a:t>
            </a:fld>
            <a:endParaRPr lang="en-US"/>
          </a:p>
        </p:txBody>
      </p:sp>
    </p:spTree>
    <p:extLst>
      <p:ext uri="{BB962C8B-B14F-4D97-AF65-F5344CB8AC3E}">
        <p14:creationId xmlns:p14="http://schemas.microsoft.com/office/powerpoint/2010/main" val="2579893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F98B-5AC6-53DD-423D-16BDBA2A3E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D907D3-578B-25A6-89B1-385C78E849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D1E49-D2C7-957C-A95B-8F78F892C4E0}"/>
              </a:ext>
            </a:extLst>
          </p:cNvPr>
          <p:cNvSpPr>
            <a:spLocks noGrp="1"/>
          </p:cNvSpPr>
          <p:nvPr>
            <p:ph type="dt" sz="half" idx="10"/>
          </p:nvPr>
        </p:nvSpPr>
        <p:spPr/>
        <p:txBody>
          <a:bodyPr/>
          <a:lstStyle/>
          <a:p>
            <a:fld id="{64EB7677-4876-45EE-B759-CBE9B90C7E73}" type="datetimeFigureOut">
              <a:rPr lang="en-US" smtClean="0"/>
              <a:t>10/1/2025</a:t>
            </a:fld>
            <a:endParaRPr lang="en-US"/>
          </a:p>
        </p:txBody>
      </p:sp>
      <p:sp>
        <p:nvSpPr>
          <p:cNvPr id="5" name="Footer Placeholder 4">
            <a:extLst>
              <a:ext uri="{FF2B5EF4-FFF2-40B4-BE49-F238E27FC236}">
                <a16:creationId xmlns:a16="http://schemas.microsoft.com/office/drawing/2014/main" id="{CD223856-78C9-27ED-4646-A0EFCF4EF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2C77EA-1CA2-6D3C-0402-BFD7B9660BE7}"/>
              </a:ext>
            </a:extLst>
          </p:cNvPr>
          <p:cNvSpPr>
            <a:spLocks noGrp="1"/>
          </p:cNvSpPr>
          <p:nvPr>
            <p:ph type="sldNum" sz="quarter" idx="12"/>
          </p:nvPr>
        </p:nvSpPr>
        <p:spPr/>
        <p:txBody>
          <a:bodyPr/>
          <a:lstStyle/>
          <a:p>
            <a:fld id="{AFEDAF4C-1F07-4825-A63F-79D423773A45}" type="slidenum">
              <a:rPr lang="en-US" smtClean="0"/>
              <a:t>‹#›</a:t>
            </a:fld>
            <a:endParaRPr lang="en-US"/>
          </a:p>
        </p:txBody>
      </p:sp>
    </p:spTree>
    <p:extLst>
      <p:ext uri="{BB962C8B-B14F-4D97-AF65-F5344CB8AC3E}">
        <p14:creationId xmlns:p14="http://schemas.microsoft.com/office/powerpoint/2010/main" val="4275218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E81B-5021-6E95-13A6-06BD2A00C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37B4A2-CF63-6C45-FF0D-BD9CAAED86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454E9E-0ABB-06C4-BC68-AC64C0B4D863}"/>
              </a:ext>
            </a:extLst>
          </p:cNvPr>
          <p:cNvSpPr>
            <a:spLocks noGrp="1"/>
          </p:cNvSpPr>
          <p:nvPr>
            <p:ph type="dt" sz="half" idx="10"/>
          </p:nvPr>
        </p:nvSpPr>
        <p:spPr/>
        <p:txBody>
          <a:bodyPr/>
          <a:lstStyle/>
          <a:p>
            <a:fld id="{64EB7677-4876-45EE-B759-CBE9B90C7E73}" type="datetimeFigureOut">
              <a:rPr lang="en-US" smtClean="0"/>
              <a:t>10/1/2025</a:t>
            </a:fld>
            <a:endParaRPr lang="en-US"/>
          </a:p>
        </p:txBody>
      </p:sp>
      <p:sp>
        <p:nvSpPr>
          <p:cNvPr id="5" name="Footer Placeholder 4">
            <a:extLst>
              <a:ext uri="{FF2B5EF4-FFF2-40B4-BE49-F238E27FC236}">
                <a16:creationId xmlns:a16="http://schemas.microsoft.com/office/drawing/2014/main" id="{A07B2572-333A-8F46-FD3C-8ECF198AD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BB675-E682-659A-9D4A-3DDF99465696}"/>
              </a:ext>
            </a:extLst>
          </p:cNvPr>
          <p:cNvSpPr>
            <a:spLocks noGrp="1"/>
          </p:cNvSpPr>
          <p:nvPr>
            <p:ph type="sldNum" sz="quarter" idx="12"/>
          </p:nvPr>
        </p:nvSpPr>
        <p:spPr/>
        <p:txBody>
          <a:bodyPr/>
          <a:lstStyle/>
          <a:p>
            <a:fld id="{AFEDAF4C-1F07-4825-A63F-79D423773A45}" type="slidenum">
              <a:rPr lang="en-US" smtClean="0"/>
              <a:t>‹#›</a:t>
            </a:fld>
            <a:endParaRPr lang="en-US"/>
          </a:p>
        </p:txBody>
      </p:sp>
    </p:spTree>
    <p:extLst>
      <p:ext uri="{BB962C8B-B14F-4D97-AF65-F5344CB8AC3E}">
        <p14:creationId xmlns:p14="http://schemas.microsoft.com/office/powerpoint/2010/main" val="2155012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1742C-342B-DF35-A2F6-E6E01AB4AE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8A76F5-9635-BF00-8A03-6FCFEEE94B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CFB068-B32B-5EF9-0869-6F9A116F0F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7664A8-9A8A-0BFE-95FF-D8CDC4135472}"/>
              </a:ext>
            </a:extLst>
          </p:cNvPr>
          <p:cNvSpPr>
            <a:spLocks noGrp="1"/>
          </p:cNvSpPr>
          <p:nvPr>
            <p:ph type="dt" sz="half" idx="10"/>
          </p:nvPr>
        </p:nvSpPr>
        <p:spPr/>
        <p:txBody>
          <a:bodyPr/>
          <a:lstStyle/>
          <a:p>
            <a:fld id="{64EB7677-4876-45EE-B759-CBE9B90C7E73}" type="datetimeFigureOut">
              <a:rPr lang="en-US" smtClean="0"/>
              <a:t>10/1/2025</a:t>
            </a:fld>
            <a:endParaRPr lang="en-US"/>
          </a:p>
        </p:txBody>
      </p:sp>
      <p:sp>
        <p:nvSpPr>
          <p:cNvPr id="6" name="Footer Placeholder 5">
            <a:extLst>
              <a:ext uri="{FF2B5EF4-FFF2-40B4-BE49-F238E27FC236}">
                <a16:creationId xmlns:a16="http://schemas.microsoft.com/office/drawing/2014/main" id="{7DDA431B-FC9F-FD4F-5462-D0BBBA4B4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D2142-5557-A8F4-4484-DD8D62DF4BD8}"/>
              </a:ext>
            </a:extLst>
          </p:cNvPr>
          <p:cNvSpPr>
            <a:spLocks noGrp="1"/>
          </p:cNvSpPr>
          <p:nvPr>
            <p:ph type="sldNum" sz="quarter" idx="12"/>
          </p:nvPr>
        </p:nvSpPr>
        <p:spPr/>
        <p:txBody>
          <a:bodyPr/>
          <a:lstStyle/>
          <a:p>
            <a:fld id="{AFEDAF4C-1F07-4825-A63F-79D423773A45}" type="slidenum">
              <a:rPr lang="en-US" smtClean="0"/>
              <a:t>‹#›</a:t>
            </a:fld>
            <a:endParaRPr lang="en-US"/>
          </a:p>
        </p:txBody>
      </p:sp>
    </p:spTree>
    <p:extLst>
      <p:ext uri="{BB962C8B-B14F-4D97-AF65-F5344CB8AC3E}">
        <p14:creationId xmlns:p14="http://schemas.microsoft.com/office/powerpoint/2010/main" val="1787143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3FF8-70A1-998E-95A3-C18F5231D8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5FEAB6-6D12-349F-99FB-49BE83144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FB1ABE-8247-CD38-D007-34ED860DFA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CEA5EB-55FA-9709-577A-25832386B5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B8B100-F80B-DCD6-F80F-8F692DD720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5C1863-8530-AA6A-395A-13417E7AEB7E}"/>
              </a:ext>
            </a:extLst>
          </p:cNvPr>
          <p:cNvSpPr>
            <a:spLocks noGrp="1"/>
          </p:cNvSpPr>
          <p:nvPr>
            <p:ph type="dt" sz="half" idx="10"/>
          </p:nvPr>
        </p:nvSpPr>
        <p:spPr/>
        <p:txBody>
          <a:bodyPr/>
          <a:lstStyle/>
          <a:p>
            <a:fld id="{64EB7677-4876-45EE-B759-CBE9B90C7E73}" type="datetimeFigureOut">
              <a:rPr lang="en-US" smtClean="0"/>
              <a:t>10/1/2025</a:t>
            </a:fld>
            <a:endParaRPr lang="en-US"/>
          </a:p>
        </p:txBody>
      </p:sp>
      <p:sp>
        <p:nvSpPr>
          <p:cNvPr id="8" name="Footer Placeholder 7">
            <a:extLst>
              <a:ext uri="{FF2B5EF4-FFF2-40B4-BE49-F238E27FC236}">
                <a16:creationId xmlns:a16="http://schemas.microsoft.com/office/drawing/2014/main" id="{1803A11C-9621-0F30-1F11-6733EF93EF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9EBAD4-7515-7F9E-3926-4312D1128A2B}"/>
              </a:ext>
            </a:extLst>
          </p:cNvPr>
          <p:cNvSpPr>
            <a:spLocks noGrp="1"/>
          </p:cNvSpPr>
          <p:nvPr>
            <p:ph type="sldNum" sz="quarter" idx="12"/>
          </p:nvPr>
        </p:nvSpPr>
        <p:spPr/>
        <p:txBody>
          <a:bodyPr/>
          <a:lstStyle/>
          <a:p>
            <a:fld id="{AFEDAF4C-1F07-4825-A63F-79D423773A45}" type="slidenum">
              <a:rPr lang="en-US" smtClean="0"/>
              <a:t>‹#›</a:t>
            </a:fld>
            <a:endParaRPr lang="en-US"/>
          </a:p>
        </p:txBody>
      </p:sp>
    </p:spTree>
    <p:extLst>
      <p:ext uri="{BB962C8B-B14F-4D97-AF65-F5344CB8AC3E}">
        <p14:creationId xmlns:p14="http://schemas.microsoft.com/office/powerpoint/2010/main" val="2322526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36FF6-ED22-3436-6364-F989F4ABD4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1D16F1-8155-820B-EB2A-14B3A855805E}"/>
              </a:ext>
            </a:extLst>
          </p:cNvPr>
          <p:cNvSpPr>
            <a:spLocks noGrp="1"/>
          </p:cNvSpPr>
          <p:nvPr>
            <p:ph type="dt" sz="half" idx="10"/>
          </p:nvPr>
        </p:nvSpPr>
        <p:spPr/>
        <p:txBody>
          <a:bodyPr/>
          <a:lstStyle/>
          <a:p>
            <a:fld id="{64EB7677-4876-45EE-B759-CBE9B90C7E73}" type="datetimeFigureOut">
              <a:rPr lang="en-US" smtClean="0"/>
              <a:t>10/1/2025</a:t>
            </a:fld>
            <a:endParaRPr lang="en-US"/>
          </a:p>
        </p:txBody>
      </p:sp>
      <p:sp>
        <p:nvSpPr>
          <p:cNvPr id="4" name="Footer Placeholder 3">
            <a:extLst>
              <a:ext uri="{FF2B5EF4-FFF2-40B4-BE49-F238E27FC236}">
                <a16:creationId xmlns:a16="http://schemas.microsoft.com/office/drawing/2014/main" id="{2C42EDF4-A41C-E43C-67F0-022EE00D92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BF0A15-AF23-31B7-0FB0-740476E7ADA1}"/>
              </a:ext>
            </a:extLst>
          </p:cNvPr>
          <p:cNvSpPr>
            <a:spLocks noGrp="1"/>
          </p:cNvSpPr>
          <p:nvPr>
            <p:ph type="sldNum" sz="quarter" idx="12"/>
          </p:nvPr>
        </p:nvSpPr>
        <p:spPr/>
        <p:txBody>
          <a:bodyPr/>
          <a:lstStyle/>
          <a:p>
            <a:fld id="{AFEDAF4C-1F07-4825-A63F-79D423773A45}" type="slidenum">
              <a:rPr lang="en-US" smtClean="0"/>
              <a:t>‹#›</a:t>
            </a:fld>
            <a:endParaRPr lang="en-US"/>
          </a:p>
        </p:txBody>
      </p:sp>
    </p:spTree>
    <p:extLst>
      <p:ext uri="{BB962C8B-B14F-4D97-AF65-F5344CB8AC3E}">
        <p14:creationId xmlns:p14="http://schemas.microsoft.com/office/powerpoint/2010/main" val="112048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1B0A5D-A465-BED9-9A93-30436F7ABF67}"/>
              </a:ext>
            </a:extLst>
          </p:cNvPr>
          <p:cNvSpPr>
            <a:spLocks noGrp="1"/>
          </p:cNvSpPr>
          <p:nvPr>
            <p:ph type="dt" sz="half" idx="10"/>
          </p:nvPr>
        </p:nvSpPr>
        <p:spPr/>
        <p:txBody>
          <a:bodyPr/>
          <a:lstStyle/>
          <a:p>
            <a:fld id="{64EB7677-4876-45EE-B759-CBE9B90C7E73}" type="datetimeFigureOut">
              <a:rPr lang="en-US" smtClean="0"/>
              <a:t>10/1/2025</a:t>
            </a:fld>
            <a:endParaRPr lang="en-US"/>
          </a:p>
        </p:txBody>
      </p:sp>
      <p:sp>
        <p:nvSpPr>
          <p:cNvPr id="3" name="Footer Placeholder 2">
            <a:extLst>
              <a:ext uri="{FF2B5EF4-FFF2-40B4-BE49-F238E27FC236}">
                <a16:creationId xmlns:a16="http://schemas.microsoft.com/office/drawing/2014/main" id="{C19BF867-721E-1D70-DBE8-FCB16148F8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805BD2-795F-7EA6-E579-C938A7954EC9}"/>
              </a:ext>
            </a:extLst>
          </p:cNvPr>
          <p:cNvSpPr>
            <a:spLocks noGrp="1"/>
          </p:cNvSpPr>
          <p:nvPr>
            <p:ph type="sldNum" sz="quarter" idx="12"/>
          </p:nvPr>
        </p:nvSpPr>
        <p:spPr/>
        <p:txBody>
          <a:bodyPr/>
          <a:lstStyle/>
          <a:p>
            <a:fld id="{AFEDAF4C-1F07-4825-A63F-79D423773A45}" type="slidenum">
              <a:rPr lang="en-US" smtClean="0"/>
              <a:t>‹#›</a:t>
            </a:fld>
            <a:endParaRPr lang="en-US"/>
          </a:p>
        </p:txBody>
      </p:sp>
    </p:spTree>
    <p:extLst>
      <p:ext uri="{BB962C8B-B14F-4D97-AF65-F5344CB8AC3E}">
        <p14:creationId xmlns:p14="http://schemas.microsoft.com/office/powerpoint/2010/main" val="2056381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B43D0-AE48-AA2E-303B-0C43937544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CC3E80-5145-F0FC-5DED-274AD2F036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2BED9B-AB9A-F15D-0B68-9A1CDE83E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5FE481-FD9C-C23F-9558-70695A6DEDB5}"/>
              </a:ext>
            </a:extLst>
          </p:cNvPr>
          <p:cNvSpPr>
            <a:spLocks noGrp="1"/>
          </p:cNvSpPr>
          <p:nvPr>
            <p:ph type="dt" sz="half" idx="10"/>
          </p:nvPr>
        </p:nvSpPr>
        <p:spPr/>
        <p:txBody>
          <a:bodyPr/>
          <a:lstStyle/>
          <a:p>
            <a:fld id="{64EB7677-4876-45EE-B759-CBE9B90C7E73}" type="datetimeFigureOut">
              <a:rPr lang="en-US" smtClean="0"/>
              <a:t>10/1/2025</a:t>
            </a:fld>
            <a:endParaRPr lang="en-US"/>
          </a:p>
        </p:txBody>
      </p:sp>
      <p:sp>
        <p:nvSpPr>
          <p:cNvPr id="6" name="Footer Placeholder 5">
            <a:extLst>
              <a:ext uri="{FF2B5EF4-FFF2-40B4-BE49-F238E27FC236}">
                <a16:creationId xmlns:a16="http://schemas.microsoft.com/office/drawing/2014/main" id="{127BFB1B-FA5F-DECB-6DDB-95B950735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C145E6-6092-9278-3FB4-52927DFD40E4}"/>
              </a:ext>
            </a:extLst>
          </p:cNvPr>
          <p:cNvSpPr>
            <a:spLocks noGrp="1"/>
          </p:cNvSpPr>
          <p:nvPr>
            <p:ph type="sldNum" sz="quarter" idx="12"/>
          </p:nvPr>
        </p:nvSpPr>
        <p:spPr/>
        <p:txBody>
          <a:bodyPr/>
          <a:lstStyle/>
          <a:p>
            <a:fld id="{AFEDAF4C-1F07-4825-A63F-79D423773A45}" type="slidenum">
              <a:rPr lang="en-US" smtClean="0"/>
              <a:t>‹#›</a:t>
            </a:fld>
            <a:endParaRPr lang="en-US"/>
          </a:p>
        </p:txBody>
      </p:sp>
    </p:spTree>
    <p:extLst>
      <p:ext uri="{BB962C8B-B14F-4D97-AF65-F5344CB8AC3E}">
        <p14:creationId xmlns:p14="http://schemas.microsoft.com/office/powerpoint/2010/main" val="2805991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D267-F856-BA69-111C-5622010DF0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99D2C6-481F-DE7E-EC95-C4E79A0D5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B2B235-60F8-818E-6EE6-AA59B089C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BD3D1-A23A-2618-114F-8A22F618E5D6}"/>
              </a:ext>
            </a:extLst>
          </p:cNvPr>
          <p:cNvSpPr>
            <a:spLocks noGrp="1"/>
          </p:cNvSpPr>
          <p:nvPr>
            <p:ph type="dt" sz="half" idx="10"/>
          </p:nvPr>
        </p:nvSpPr>
        <p:spPr/>
        <p:txBody>
          <a:bodyPr/>
          <a:lstStyle/>
          <a:p>
            <a:fld id="{64EB7677-4876-45EE-B759-CBE9B90C7E73}" type="datetimeFigureOut">
              <a:rPr lang="en-US" smtClean="0"/>
              <a:t>10/1/2025</a:t>
            </a:fld>
            <a:endParaRPr lang="en-US"/>
          </a:p>
        </p:txBody>
      </p:sp>
      <p:sp>
        <p:nvSpPr>
          <p:cNvPr id="6" name="Footer Placeholder 5">
            <a:extLst>
              <a:ext uri="{FF2B5EF4-FFF2-40B4-BE49-F238E27FC236}">
                <a16:creationId xmlns:a16="http://schemas.microsoft.com/office/drawing/2014/main" id="{0BD61AF4-53E0-3B99-501B-51FFB79412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BE0260-1B8B-3A00-7FD6-800974BD201B}"/>
              </a:ext>
            </a:extLst>
          </p:cNvPr>
          <p:cNvSpPr>
            <a:spLocks noGrp="1"/>
          </p:cNvSpPr>
          <p:nvPr>
            <p:ph type="sldNum" sz="quarter" idx="12"/>
          </p:nvPr>
        </p:nvSpPr>
        <p:spPr/>
        <p:txBody>
          <a:bodyPr/>
          <a:lstStyle/>
          <a:p>
            <a:fld id="{AFEDAF4C-1F07-4825-A63F-79D423773A45}" type="slidenum">
              <a:rPr lang="en-US" smtClean="0"/>
              <a:t>‹#›</a:t>
            </a:fld>
            <a:endParaRPr lang="en-US"/>
          </a:p>
        </p:txBody>
      </p:sp>
    </p:spTree>
    <p:extLst>
      <p:ext uri="{BB962C8B-B14F-4D97-AF65-F5344CB8AC3E}">
        <p14:creationId xmlns:p14="http://schemas.microsoft.com/office/powerpoint/2010/main" val="836393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AC8BAC-D128-605F-0B30-139DBBD876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3C15C3-D88F-13E0-E449-D27DF36BF3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5F83D8-1907-E16F-9DA3-BF224749B1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EB7677-4876-45EE-B759-CBE9B90C7E73}" type="datetimeFigureOut">
              <a:rPr lang="en-US" smtClean="0"/>
              <a:t>10/1/2025</a:t>
            </a:fld>
            <a:endParaRPr lang="en-US"/>
          </a:p>
        </p:txBody>
      </p:sp>
      <p:sp>
        <p:nvSpPr>
          <p:cNvPr id="5" name="Footer Placeholder 4">
            <a:extLst>
              <a:ext uri="{FF2B5EF4-FFF2-40B4-BE49-F238E27FC236}">
                <a16:creationId xmlns:a16="http://schemas.microsoft.com/office/drawing/2014/main" id="{50C4F9D0-1D06-A751-18E8-CF2EA4DDB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8296ACD-8BC6-1A93-84C7-CEEE4BD73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FEDAF4C-1F07-4825-A63F-79D423773A45}" type="slidenum">
              <a:rPr lang="en-US" smtClean="0"/>
              <a:t>‹#›</a:t>
            </a:fld>
            <a:endParaRPr lang="en-US"/>
          </a:p>
        </p:txBody>
      </p:sp>
    </p:spTree>
    <p:extLst>
      <p:ext uri="{BB962C8B-B14F-4D97-AF65-F5344CB8AC3E}">
        <p14:creationId xmlns:p14="http://schemas.microsoft.com/office/powerpoint/2010/main" val="620403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awyersandsettlements.com/lawsuit/california-car-accidents.html?ua=mobile"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kaggle.com/datasets/charliescott556/uk-vehicle-accidentdatabase-2019-2022/dat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public.tableau.com/app/profile/lalith.aditya.chintham.reddy/viz/FinalProject_17463851519580/Dashboard1"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public.tableau.com/app/profile/lalith.aditya.chintham.reddy/viz/FinalProject_17463851519580/Dashboard2#1"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public.tableau.com/app/profile/lalith.aditya.chintham.reddy/viz/FinalProject_17463851519580/Dashboard3#1"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kaggle.com/datasets/charliescott556/uk-vehicle-accidentdatabase-2019-2022/data"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public.tableau.com/app/profile/lalith.aditya.chintham.reddy/viz/FinalProject_17463851519580/Dashboard1#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2782-DA0E-E727-64B3-65E4AF26EE9E}"/>
              </a:ext>
            </a:extLst>
          </p:cNvPr>
          <p:cNvSpPr>
            <a:spLocks noGrp="1"/>
          </p:cNvSpPr>
          <p:nvPr>
            <p:ph type="ctrTitle"/>
          </p:nvPr>
        </p:nvSpPr>
        <p:spPr>
          <a:xfrm>
            <a:off x="1174955" y="491613"/>
            <a:ext cx="9842090" cy="2528119"/>
          </a:xfrm>
        </p:spPr>
        <p:txBody>
          <a:bodyPr>
            <a:normAutofit fontScale="90000"/>
          </a:bodyPr>
          <a:lstStyle/>
          <a:p>
            <a:r>
              <a:rPr lang="en-IN" sz="3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4000" u="sng" kern="100" dirty="0">
                <a:effectLst/>
                <a:latin typeface="Times New Roman" panose="02020603050405020304" pitchFamily="18" charset="0"/>
                <a:ea typeface="Aptos" panose="020B0004020202020204" pitchFamily="34" charset="0"/>
                <a:cs typeface="Times New Roman" panose="02020603050405020304" pitchFamily="18" charset="0"/>
              </a:rPr>
              <a:t>IT 7113 Data Visualization and Dashboard Development Final Project </a:t>
            </a:r>
            <a:r>
              <a:rPr lang="en-IN" sz="4000" u="sng" kern="100" dirty="0">
                <a:latin typeface="Times New Roman" panose="02020603050405020304" pitchFamily="18" charset="0"/>
                <a:ea typeface="Aptos" panose="020B0004020202020204" pitchFamily="34" charset="0"/>
                <a:cs typeface="Times New Roman" panose="02020603050405020304" pitchFamily="18" charset="0"/>
              </a:rPr>
              <a:t>Report</a:t>
            </a:r>
            <a:br>
              <a:rPr lang="en-IN" sz="4000" u="sng" kern="100" dirty="0">
                <a:latin typeface="Times New Roman" panose="02020603050405020304" pitchFamily="18" charset="0"/>
                <a:ea typeface="Aptos" panose="020B0004020202020204" pitchFamily="34" charset="0"/>
                <a:cs typeface="Times New Roman" panose="02020603050405020304" pitchFamily="18" charset="0"/>
              </a:rPr>
            </a:br>
            <a:br>
              <a:rPr lang="en-IN" sz="4000" u="sng" kern="100" dirty="0">
                <a:latin typeface="Times New Roman" panose="02020603050405020304" pitchFamily="18" charset="0"/>
                <a:ea typeface="Aptos" panose="020B0004020202020204" pitchFamily="34" charset="0"/>
                <a:cs typeface="Times New Roman" panose="02020603050405020304" pitchFamily="18" charset="0"/>
              </a:rPr>
            </a:br>
            <a:r>
              <a:rPr lang="en-IN" sz="4000" u="sng" kern="100" dirty="0">
                <a:latin typeface="Times New Roman" panose="02020603050405020304" pitchFamily="18" charset="0"/>
                <a:ea typeface="Aptos" panose="020B0004020202020204" pitchFamily="34" charset="0"/>
                <a:cs typeface="Times New Roman" panose="02020603050405020304" pitchFamily="18" charset="0"/>
              </a:rPr>
              <a:t>Project Title</a:t>
            </a:r>
            <a:r>
              <a:rPr lang="en-IN" sz="4000" kern="100" dirty="0">
                <a:latin typeface="Times New Roman" panose="02020603050405020304" pitchFamily="18" charset="0"/>
                <a:ea typeface="Aptos" panose="020B0004020202020204" pitchFamily="34"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Road Accident Analysis using different Parameters</a:t>
            </a:r>
          </a:p>
        </p:txBody>
      </p:sp>
      <p:sp>
        <p:nvSpPr>
          <p:cNvPr id="3" name="Subtitle 2">
            <a:extLst>
              <a:ext uri="{FF2B5EF4-FFF2-40B4-BE49-F238E27FC236}">
                <a16:creationId xmlns:a16="http://schemas.microsoft.com/office/drawing/2014/main" id="{BB18A926-408E-9807-993D-C7FAA917975F}"/>
              </a:ext>
            </a:extLst>
          </p:cNvPr>
          <p:cNvSpPr>
            <a:spLocks noGrp="1"/>
          </p:cNvSpPr>
          <p:nvPr>
            <p:ph type="subTitle" idx="1"/>
          </p:nvPr>
        </p:nvSpPr>
        <p:spPr>
          <a:xfrm>
            <a:off x="1917290" y="3198915"/>
            <a:ext cx="8357419" cy="920801"/>
          </a:xfrm>
        </p:spPr>
        <p:txBody>
          <a:bodyPr/>
          <a:lstStyle/>
          <a:p>
            <a:r>
              <a:rPr lang="en-IN" sz="2400" b="1">
                <a:latin typeface="Times New Roman" panose="02020603050405020304" pitchFamily="18" charset="0"/>
                <a:cs typeface="Times New Roman" panose="02020603050405020304" pitchFamily="18" charset="0"/>
              </a:rPr>
              <a:t>Course Instructor: </a:t>
            </a:r>
            <a:r>
              <a:rPr lang="en-IN" sz="2400">
                <a:latin typeface="Times New Roman" panose="02020603050405020304" pitchFamily="18" charset="0"/>
                <a:cs typeface="Times New Roman" panose="02020603050405020304" pitchFamily="18" charset="0"/>
              </a:rPr>
              <a:t>Jack Zheng. G</a:t>
            </a:r>
            <a:endParaRPr lang="nn-NO" sz="2400" i="0" cap="small" spc="30">
              <a:solidFill>
                <a:srgbClr val="000000"/>
              </a:solidFill>
              <a:effectLst/>
              <a:latin typeface="Times New Roman" panose="02020603050405020304" pitchFamily="18" charset="0"/>
              <a:cs typeface="Times New Roman" panose="02020603050405020304" pitchFamily="18" charset="0"/>
            </a:endParaRPr>
          </a:p>
          <a:p>
            <a:pPr algn="ctr"/>
            <a:r>
              <a:rPr lang="en-IN" sz="2400" b="1">
                <a:latin typeface="Times New Roman" panose="02020603050405020304" pitchFamily="18" charset="0"/>
                <a:cs typeface="Times New Roman" panose="02020603050405020304" pitchFamily="18" charset="0"/>
              </a:rPr>
              <a:t>Term: </a:t>
            </a:r>
            <a:r>
              <a:rPr lang="en-IN" sz="2400">
                <a:latin typeface="Times New Roman" panose="02020603050405020304" pitchFamily="18" charset="0"/>
                <a:cs typeface="Times New Roman" panose="02020603050405020304" pitchFamily="18" charset="0"/>
              </a:rPr>
              <a:t>Spring 2025</a:t>
            </a:r>
          </a:p>
          <a:p>
            <a:endParaRPr lang="en-US" dirty="0"/>
          </a:p>
        </p:txBody>
      </p:sp>
      <p:sp>
        <p:nvSpPr>
          <p:cNvPr id="4" name="TextBox 3">
            <a:extLst>
              <a:ext uri="{FF2B5EF4-FFF2-40B4-BE49-F238E27FC236}">
                <a16:creationId xmlns:a16="http://schemas.microsoft.com/office/drawing/2014/main" id="{D34C6F8B-8742-1EA2-58DD-A78409EAD558}"/>
              </a:ext>
            </a:extLst>
          </p:cNvPr>
          <p:cNvSpPr txBox="1"/>
          <p:nvPr/>
        </p:nvSpPr>
        <p:spPr>
          <a:xfrm>
            <a:off x="1174955" y="4298899"/>
            <a:ext cx="4402615" cy="1514454"/>
          </a:xfrm>
          <a:prstGeom prst="rect">
            <a:avLst/>
          </a:prstGeom>
          <a:noFill/>
        </p:spPr>
        <p:txBody>
          <a:bodyPr wrap="none" rtlCol="0">
            <a:spAutoFit/>
          </a:bodyPr>
          <a:lstStyle/>
          <a:p>
            <a:r>
              <a:rPr lang="en-IN" sz="1800" b="1" u="sng" dirty="0">
                <a:solidFill>
                  <a:schemeClr val="tx1"/>
                </a:solidFill>
                <a:latin typeface="Times New Roman" panose="02020603050405020304" pitchFamily="18" charset="0"/>
                <a:cs typeface="Times New Roman" panose="02020603050405020304" pitchFamily="18" charset="0"/>
              </a:rPr>
              <a:t>Group-9</a:t>
            </a:r>
          </a:p>
          <a:p>
            <a:pPr marL="342900" lvl="0" indent="-342900">
              <a:lnSpc>
                <a:spcPct val="115000"/>
              </a:lnSpc>
              <a:spcAft>
                <a:spcPts val="800"/>
              </a:spcAft>
              <a:buNone/>
              <a:tabLst>
                <a:tab pos="457200" algn="l"/>
              </a:tabLst>
            </a:pPr>
            <a:r>
              <a:rPr lang="en-IN" sz="1800" b="1" u="sng" dirty="0">
                <a:solidFill>
                  <a:schemeClr val="tx1"/>
                </a:solidFill>
                <a:latin typeface="Times New Roman" panose="02020603050405020304" pitchFamily="18" charset="0"/>
                <a:cs typeface="Times New Roman" panose="02020603050405020304" pitchFamily="18" charset="0"/>
              </a:rPr>
              <a:t>Team members:</a:t>
            </a:r>
          </a:p>
          <a:p>
            <a:pPr marL="342900" lvl="0" indent="-342900">
              <a:lnSpc>
                <a:spcPct val="115000"/>
              </a:lnSpc>
              <a:spcAft>
                <a:spcPts val="800"/>
              </a:spcAft>
              <a:buNone/>
              <a:tabLst>
                <a:tab pos="457200" algn="l"/>
              </a:tabLst>
            </a:pPr>
            <a:r>
              <a:rPr lang="en-US"/>
              <a:t>Lalith </a:t>
            </a:r>
            <a:r>
              <a:rPr lang="en-US" dirty="0"/>
              <a:t>Aditya Chintham Reddy - 001165714</a:t>
            </a:r>
          </a:p>
          <a:p>
            <a:pPr marL="342900" lvl="0" indent="-342900">
              <a:lnSpc>
                <a:spcPct val="115000"/>
              </a:lnSpc>
              <a:spcAft>
                <a:spcPts val="800"/>
              </a:spcAft>
              <a:buNone/>
              <a:tabLst>
                <a:tab pos="457200" algn="l"/>
              </a:tabLst>
            </a:pPr>
            <a:r>
              <a:rPr lang="en-US" dirty="0"/>
              <a:t>Swetha </a:t>
            </a:r>
            <a:r>
              <a:rPr lang="en-US" dirty="0" err="1"/>
              <a:t>Kakaraparthi</a:t>
            </a:r>
            <a:r>
              <a:rPr lang="en-US" dirty="0"/>
              <a:t> - 001140442 </a:t>
            </a:r>
          </a:p>
        </p:txBody>
      </p:sp>
      <p:pic>
        <p:nvPicPr>
          <p:cNvPr id="6" name="Picture 5" descr="A group of cars that have been crashed&#10;&#10;AI-generated content may be incorrect.">
            <a:extLst>
              <a:ext uri="{FF2B5EF4-FFF2-40B4-BE49-F238E27FC236}">
                <a16:creationId xmlns:a16="http://schemas.microsoft.com/office/drawing/2014/main" id="{E7E4046E-EB0E-20DD-04BF-D05FEA1AF19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75974" y="3788893"/>
            <a:ext cx="4290646" cy="2843404"/>
          </a:xfrm>
          <a:prstGeom prst="rect">
            <a:avLst/>
          </a:prstGeom>
        </p:spPr>
      </p:pic>
    </p:spTree>
    <p:extLst>
      <p:ext uri="{BB962C8B-B14F-4D97-AF65-F5344CB8AC3E}">
        <p14:creationId xmlns:p14="http://schemas.microsoft.com/office/powerpoint/2010/main" val="1530945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8ACCF-41A5-C175-AC1C-063B0CA99540}"/>
              </a:ext>
            </a:extLst>
          </p:cNvPr>
          <p:cNvSpPr>
            <a:spLocks noGrp="1"/>
          </p:cNvSpPr>
          <p:nvPr>
            <p:ph type="title"/>
          </p:nvPr>
        </p:nvSpPr>
        <p:spPr>
          <a:xfrm>
            <a:off x="466722" y="586855"/>
            <a:ext cx="3201366" cy="3387497"/>
          </a:xfrm>
        </p:spPr>
        <p:txBody>
          <a:bodyPr anchor="b">
            <a:normAutofit/>
          </a:bodyPr>
          <a:lstStyle/>
          <a:p>
            <a:pPr algn="r"/>
            <a:r>
              <a:rPr lang="en-US" sz="4000" b="1" u="sng">
                <a:solidFill>
                  <a:srgbClr val="FFFFFF"/>
                </a:solidFill>
                <a:latin typeface="Times New Roman" panose="02020603050405020304" pitchFamily="18" charset="0"/>
                <a:cs typeface="Times New Roman" panose="02020603050405020304" pitchFamily="18" charset="0"/>
              </a:rPr>
              <a:t>Project Goals and Objective:</a:t>
            </a:r>
          </a:p>
        </p:txBody>
      </p:sp>
      <p:sp>
        <p:nvSpPr>
          <p:cNvPr id="3" name="Content Placeholder 2">
            <a:extLst>
              <a:ext uri="{FF2B5EF4-FFF2-40B4-BE49-F238E27FC236}">
                <a16:creationId xmlns:a16="http://schemas.microsoft.com/office/drawing/2014/main" id="{1801C001-2E1B-D71F-24CC-4C57EBDD65F0}"/>
              </a:ext>
            </a:extLst>
          </p:cNvPr>
          <p:cNvSpPr>
            <a:spLocks noGrp="1"/>
          </p:cNvSpPr>
          <p:nvPr>
            <p:ph idx="1"/>
          </p:nvPr>
        </p:nvSpPr>
        <p:spPr>
          <a:xfrm>
            <a:off x="4290647" y="291402"/>
            <a:ext cx="7656844" cy="6260123"/>
          </a:xfrm>
        </p:spPr>
        <p:txBody>
          <a:bodyPr anchor="ctr">
            <a:normAutofit/>
          </a:bodyPr>
          <a:lstStyle/>
          <a:p>
            <a:pPr>
              <a:buNone/>
            </a:pPr>
            <a:r>
              <a:rPr lang="en-US" sz="1800" b="1" dirty="0">
                <a:latin typeface="Times New Roman" panose="02020603050405020304" pitchFamily="18" charset="0"/>
                <a:cs typeface="Times New Roman" panose="02020603050405020304" pitchFamily="18" charset="0"/>
              </a:rPr>
              <a:t>Business Context</a:t>
            </a:r>
          </a:p>
          <a:p>
            <a:r>
              <a:rPr lang="en-US" sz="1800" dirty="0">
                <a:latin typeface="Times New Roman" panose="02020603050405020304" pitchFamily="18" charset="0"/>
                <a:cs typeface="Times New Roman" panose="02020603050405020304" pitchFamily="18" charset="0"/>
              </a:rPr>
              <a:t>The United Kingdom has seen fluctuating road accident trends over the years. Accidents vary in severity, location, and timing, often influenced by environmental conditions, road surfaces, and vehicle types. With increasing urban traffic and weather unpredictability, there's a strong need for data-driven strategies to enhance road safety. Visual analytics can help uncover patterns and support better decision-making</a:t>
            </a:r>
          </a:p>
          <a:p>
            <a:pPr>
              <a:buNone/>
            </a:pPr>
            <a:r>
              <a:rPr lang="en-US" sz="1800" b="1" dirty="0">
                <a:latin typeface="Times New Roman" panose="02020603050405020304" pitchFamily="18" charset="0"/>
                <a:cs typeface="Times New Roman" panose="02020603050405020304" pitchFamily="18" charset="0"/>
              </a:rPr>
              <a:t>User Needs</a:t>
            </a:r>
          </a:p>
          <a:p>
            <a:pPr>
              <a:buNone/>
            </a:pPr>
            <a:r>
              <a:rPr lang="en-US" sz="1800" dirty="0">
                <a:latin typeface="Times New Roman" panose="02020603050405020304" pitchFamily="18" charset="0"/>
                <a:cs typeface="Times New Roman" panose="02020603050405020304" pitchFamily="18" charset="0"/>
              </a:rPr>
              <a:t>Our primary users include:</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Public safety officials</a:t>
            </a:r>
            <a:r>
              <a:rPr lang="en-US" sz="1800" dirty="0">
                <a:latin typeface="Times New Roman" panose="02020603050405020304" pitchFamily="18" charset="0"/>
                <a:cs typeface="Times New Roman" panose="02020603050405020304" pitchFamily="18" charset="0"/>
              </a:rPr>
              <a:t>, who need region-specific accident insights to inform safety measures and allocate resources effectively.</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Urban planners and transport agencies</a:t>
            </a:r>
            <a:r>
              <a:rPr lang="en-US" sz="1800" dirty="0">
                <a:latin typeface="Times New Roman" panose="02020603050405020304" pitchFamily="18" charset="0"/>
                <a:cs typeface="Times New Roman" panose="02020603050405020304" pitchFamily="18" charset="0"/>
              </a:rPr>
              <a:t>, focused on improving infrastructure and identifying accident-prone zones.</a:t>
            </a: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Data analysts and researchers</a:t>
            </a:r>
            <a:r>
              <a:rPr lang="en-US" sz="1800" dirty="0">
                <a:latin typeface="Times New Roman" panose="02020603050405020304" pitchFamily="18" charset="0"/>
                <a:cs typeface="Times New Roman" panose="02020603050405020304" pitchFamily="18" charset="0"/>
              </a:rPr>
              <a:t>, who seek to examine the relationships between road conditions, vehicle types, and accident severity.</a:t>
            </a:r>
          </a:p>
          <a:p>
            <a:r>
              <a:rPr lang="en-US" sz="1800" dirty="0">
                <a:latin typeface="Times New Roman" panose="02020603050405020304" pitchFamily="18" charset="0"/>
                <a:cs typeface="Times New Roman" panose="02020603050405020304" pitchFamily="18" charset="0"/>
              </a:rPr>
              <a:t>These users require a visual, interactive system that allows them to filter by year, severity, and geography to analyze accident patterns comprehensively.</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p>
        </p:txBody>
      </p:sp>
    </p:spTree>
    <p:extLst>
      <p:ext uri="{BB962C8B-B14F-4D97-AF65-F5344CB8AC3E}">
        <p14:creationId xmlns:p14="http://schemas.microsoft.com/office/powerpoint/2010/main" val="370035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9ED0A7-F20A-A806-1D6D-EC7DEFB2481E}"/>
              </a:ext>
            </a:extLst>
          </p:cNvPr>
          <p:cNvSpPr>
            <a:spLocks noGrp="1"/>
          </p:cNvSpPr>
          <p:nvPr>
            <p:ph idx="1"/>
          </p:nvPr>
        </p:nvSpPr>
        <p:spPr>
          <a:xfrm>
            <a:off x="373625" y="265472"/>
            <a:ext cx="5899355" cy="6148640"/>
          </a:xfrm>
        </p:spPr>
        <p:txBody>
          <a:bodyPr anchor="ctr">
            <a:normAutofit/>
          </a:bodyPr>
          <a:lstStyle/>
          <a:p>
            <a:pPr>
              <a:buNone/>
            </a:pPr>
            <a:r>
              <a:rPr lang="en-US" sz="1800" b="1" dirty="0">
                <a:solidFill>
                  <a:schemeClr val="tx2"/>
                </a:solidFill>
                <a:latin typeface="Times New Roman" panose="02020603050405020304" pitchFamily="18" charset="0"/>
                <a:cs typeface="Times New Roman" panose="02020603050405020304" pitchFamily="18" charset="0"/>
              </a:rPr>
              <a:t>Problem Statement</a:t>
            </a:r>
          </a:p>
          <a:p>
            <a:r>
              <a:rPr lang="en-US" sz="1800" dirty="0">
                <a:solidFill>
                  <a:schemeClr val="tx2"/>
                </a:solidFill>
                <a:latin typeface="Times New Roman" panose="02020603050405020304" pitchFamily="18" charset="0"/>
                <a:cs typeface="Times New Roman" panose="02020603050405020304" pitchFamily="18" charset="0"/>
              </a:rPr>
              <a:t>Despite ongoing efforts, the UK continues to report significant numbers of road traffic accidents. Key contributing factors such as poor weather, road surface types, and unsafe driving practices are not always effectively analyzed. There is a gap in accessible, visual analytics that show how these conditions interact and contribute to accidents across time and regions.</a:t>
            </a:r>
          </a:p>
          <a:p>
            <a:pPr>
              <a:buNone/>
            </a:pPr>
            <a:r>
              <a:rPr lang="en-US" sz="1800" b="1" dirty="0">
                <a:solidFill>
                  <a:schemeClr val="tx2"/>
                </a:solidFill>
                <a:latin typeface="Times New Roman" panose="02020603050405020304" pitchFamily="18" charset="0"/>
                <a:cs typeface="Times New Roman" panose="02020603050405020304" pitchFamily="18" charset="0"/>
              </a:rPr>
              <a:t>Project Goals</a:t>
            </a:r>
          </a:p>
          <a:p>
            <a:pPr>
              <a:buFont typeface="+mj-lt"/>
              <a:buAutoNum type="arabicPeriod"/>
            </a:pPr>
            <a:r>
              <a:rPr lang="en-US" sz="1800" dirty="0">
                <a:solidFill>
                  <a:schemeClr val="tx2"/>
                </a:solidFill>
                <a:latin typeface="Times New Roman" panose="02020603050405020304" pitchFamily="18" charset="0"/>
                <a:cs typeface="Times New Roman" panose="02020603050405020304" pitchFamily="18" charset="0"/>
              </a:rPr>
              <a:t>Build interactive Tableau dashboards for analyzing road accidents across years and regions.</a:t>
            </a:r>
          </a:p>
          <a:p>
            <a:pPr>
              <a:buFont typeface="+mj-lt"/>
              <a:buAutoNum type="arabicPeriod"/>
            </a:pPr>
            <a:r>
              <a:rPr lang="en-US" sz="1800" dirty="0">
                <a:solidFill>
                  <a:schemeClr val="tx2"/>
                </a:solidFill>
                <a:latin typeface="Times New Roman" panose="02020603050405020304" pitchFamily="18" charset="0"/>
                <a:cs typeface="Times New Roman" panose="02020603050405020304" pitchFamily="18" charset="0"/>
              </a:rPr>
              <a:t>Identify high-risk conditions such as bad weather, specific road types, or vehicle categories.</a:t>
            </a:r>
          </a:p>
          <a:p>
            <a:pPr>
              <a:buFont typeface="+mj-lt"/>
              <a:buAutoNum type="arabicPeriod"/>
            </a:pPr>
            <a:r>
              <a:rPr lang="en-US" sz="1800" dirty="0">
                <a:solidFill>
                  <a:schemeClr val="tx2"/>
                </a:solidFill>
                <a:latin typeface="Times New Roman" panose="02020603050405020304" pitchFamily="18" charset="0"/>
                <a:cs typeface="Times New Roman" panose="02020603050405020304" pitchFamily="18" charset="0"/>
              </a:rPr>
              <a:t>Visualize severity-based outcomes and regional accident clusters.</a:t>
            </a:r>
          </a:p>
          <a:p>
            <a:pPr>
              <a:buFont typeface="+mj-lt"/>
              <a:buAutoNum type="arabicPeriod"/>
            </a:pPr>
            <a:r>
              <a:rPr lang="en-US" sz="1800" dirty="0">
                <a:solidFill>
                  <a:schemeClr val="tx2"/>
                </a:solidFill>
                <a:latin typeface="Times New Roman" panose="02020603050405020304" pitchFamily="18" charset="0"/>
                <a:cs typeface="Times New Roman" panose="02020603050405020304" pitchFamily="18" charset="0"/>
              </a:rPr>
              <a:t>Help users explore trends using filters and drop-downs for deep insight.</a:t>
            </a:r>
          </a:p>
          <a:p>
            <a:pPr>
              <a:buFont typeface="+mj-lt"/>
              <a:buAutoNum type="arabicPeriod"/>
            </a:pPr>
            <a:r>
              <a:rPr lang="en-US" sz="1800" dirty="0">
                <a:solidFill>
                  <a:schemeClr val="tx2"/>
                </a:solidFill>
                <a:latin typeface="Times New Roman" panose="02020603050405020304" pitchFamily="18" charset="0"/>
                <a:cs typeface="Times New Roman" panose="02020603050405020304" pitchFamily="18" charset="0"/>
              </a:rPr>
              <a:t>Follow best practices in dashboard design and storytelling.</a:t>
            </a:r>
          </a:p>
          <a:p>
            <a:pPr marL="0" indent="0">
              <a:buNone/>
            </a:pPr>
            <a:endParaRPr lang="en-US" sz="11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ar">
            <a:extLst>
              <a:ext uri="{FF2B5EF4-FFF2-40B4-BE49-F238E27FC236}">
                <a16:creationId xmlns:a16="http://schemas.microsoft.com/office/drawing/2014/main" id="{8D98859B-7944-BE44-2522-A754FE1FFF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267011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14F859E-5288-AF07-1B55-458C27CFC5B0}"/>
              </a:ext>
            </a:extLst>
          </p:cNvPr>
          <p:cNvSpPr txBox="1"/>
          <p:nvPr/>
        </p:nvSpPr>
        <p:spPr>
          <a:xfrm>
            <a:off x="522514" y="422032"/>
            <a:ext cx="5259736" cy="5638940"/>
          </a:xfrm>
          <a:prstGeom prst="rect">
            <a:avLst/>
          </a:prstGeom>
        </p:spPr>
        <p:txBody>
          <a:bodyPr vert="horz" lIns="91440" tIns="45720" rIns="91440" bIns="45720" rtlCol="0" anchor="ctr">
            <a:normAutofit/>
          </a:bodyPr>
          <a:lstStyle/>
          <a:p>
            <a:pPr>
              <a:lnSpc>
                <a:spcPct val="90000"/>
              </a:lnSpc>
              <a:spcAft>
                <a:spcPts val="600"/>
              </a:spcAft>
            </a:pPr>
            <a:r>
              <a:rPr lang="en-US" sz="2000" b="1" dirty="0">
                <a:solidFill>
                  <a:schemeClr val="tx2"/>
                </a:solidFill>
                <a:latin typeface="Times New Roman" panose="02020603050405020304" pitchFamily="18" charset="0"/>
                <a:cs typeface="Times New Roman" panose="02020603050405020304" pitchFamily="18" charset="0"/>
              </a:rPr>
              <a:t>Project Objectives</a:t>
            </a:r>
          </a:p>
          <a:p>
            <a:pPr indent="-228600">
              <a:lnSpc>
                <a:spcPct val="90000"/>
              </a:lnSpc>
              <a:spcAft>
                <a:spcPts val="600"/>
              </a:spcAft>
              <a:buFont typeface="Arial" panose="020B0604020202020204" pitchFamily="34" charset="0"/>
              <a:buChar char="•"/>
            </a:pPr>
            <a:endParaRPr lang="en-US" sz="2000" b="1" dirty="0">
              <a:solidFill>
                <a:schemeClr val="tx2"/>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Use Tableau to design and publish three focused dashboards: Overview, Trend Analysis, and Environmental Impact.</a:t>
            </a:r>
          </a:p>
          <a:p>
            <a:pPr indent="-228600">
              <a:lnSpc>
                <a:spcPct val="90000"/>
              </a:lnSpc>
              <a:spcAft>
                <a:spcPts val="600"/>
              </a:spcAft>
              <a:buFont typeface="Arial" panose="020B0604020202020204" pitchFamily="34" charset="0"/>
              <a:buChar char="•"/>
            </a:pPr>
            <a:endParaRPr lang="en-US" sz="2000" dirty="0">
              <a:solidFill>
                <a:schemeClr val="tx2"/>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Integrate filters and controls for selecting year, severity, road condition, and vehicle type.</a:t>
            </a:r>
          </a:p>
          <a:p>
            <a:pPr indent="-228600">
              <a:lnSpc>
                <a:spcPct val="90000"/>
              </a:lnSpc>
              <a:spcAft>
                <a:spcPts val="600"/>
              </a:spcAft>
              <a:buFont typeface="Arial" panose="020B0604020202020204" pitchFamily="34" charset="0"/>
              <a:buChar char="•"/>
            </a:pPr>
            <a:endParaRPr lang="en-US" sz="2000" dirty="0">
              <a:solidFill>
                <a:schemeClr val="tx2"/>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Emphasize accessibility and clean visual layout for diverse users.</a:t>
            </a:r>
          </a:p>
          <a:p>
            <a:pPr indent="-228600">
              <a:lnSpc>
                <a:spcPct val="90000"/>
              </a:lnSpc>
              <a:spcAft>
                <a:spcPts val="600"/>
              </a:spcAft>
              <a:buFont typeface="Arial" panose="020B0604020202020204" pitchFamily="34" charset="0"/>
              <a:buChar char="•"/>
            </a:pPr>
            <a:endParaRPr lang="en-US" sz="2000" dirty="0">
              <a:solidFill>
                <a:schemeClr val="tx2"/>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Provide actionable KPIs (e.g., total casualties, fatality rate, top regions).</a:t>
            </a:r>
          </a:p>
          <a:p>
            <a:pPr indent="-228600">
              <a:lnSpc>
                <a:spcPct val="90000"/>
              </a:lnSpc>
              <a:spcAft>
                <a:spcPts val="600"/>
              </a:spcAft>
              <a:buFont typeface="Arial" panose="020B0604020202020204" pitchFamily="34" charset="0"/>
              <a:buChar char="•"/>
            </a:pPr>
            <a:endParaRPr lang="en-US" sz="2000" dirty="0">
              <a:solidFill>
                <a:schemeClr val="tx2"/>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Demonstrate how interactive data visuals can support public safety initiatives.</a:t>
            </a:r>
          </a:p>
          <a:p>
            <a:pPr indent="-228600">
              <a:lnSpc>
                <a:spcPct val="90000"/>
              </a:lnSpc>
              <a:spcAft>
                <a:spcPts val="600"/>
              </a:spcAft>
              <a:buFont typeface="Arial" panose="020B0604020202020204" pitchFamily="34" charset="0"/>
              <a:buChar char="•"/>
            </a:pPr>
            <a:endParaRPr lang="en-US" sz="1100" dirty="0">
              <a:solidFill>
                <a:schemeClr val="tx2"/>
              </a:solidFill>
            </a:endParaRPr>
          </a:p>
        </p:txBody>
      </p:sp>
      <p:grpSp>
        <p:nvGrpSpPr>
          <p:cNvPr id="13" name="Group 1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4" name="Freeform: Shape 1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Magnifying glass">
            <a:extLst>
              <a:ext uri="{FF2B5EF4-FFF2-40B4-BE49-F238E27FC236}">
                <a16:creationId xmlns:a16="http://schemas.microsoft.com/office/drawing/2014/main" id="{33645F33-5B32-17B9-0B90-2C5EE94D9B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89184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F6007F2-E9BA-91D5-0871-E162A2E707CB}"/>
              </a:ext>
            </a:extLst>
          </p:cNvPr>
          <p:cNvSpPr txBox="1"/>
          <p:nvPr/>
        </p:nvSpPr>
        <p:spPr>
          <a:xfrm>
            <a:off x="450253" y="271306"/>
            <a:ext cx="5331997" cy="5789666"/>
          </a:xfrm>
          <a:prstGeom prst="rect">
            <a:avLst/>
          </a:prstGeom>
        </p:spPr>
        <p:txBody>
          <a:bodyPr vert="horz" lIns="91440" tIns="45720" rIns="91440" bIns="45720" rtlCol="0" anchor="ctr">
            <a:normAutofit/>
          </a:bodyPr>
          <a:lstStyle/>
          <a:p>
            <a:pPr>
              <a:lnSpc>
                <a:spcPct val="90000"/>
              </a:lnSpc>
              <a:spcAft>
                <a:spcPts val="600"/>
              </a:spcAft>
            </a:pPr>
            <a:r>
              <a:rPr lang="en-US" sz="2400" b="1" dirty="0">
                <a:solidFill>
                  <a:schemeClr val="tx2"/>
                </a:solidFill>
                <a:latin typeface="Times New Roman" panose="02020603050405020304" pitchFamily="18" charset="0"/>
                <a:cs typeface="Times New Roman" panose="02020603050405020304" pitchFamily="18" charset="0"/>
              </a:rPr>
              <a:t>Methodology</a:t>
            </a:r>
          </a:p>
          <a:p>
            <a:pPr indent="-228600">
              <a:lnSpc>
                <a:spcPct val="90000"/>
              </a:lnSpc>
              <a:spcAft>
                <a:spcPts val="600"/>
              </a:spcAft>
              <a:buFont typeface="Arial" panose="020B0604020202020204" pitchFamily="34" charset="0"/>
              <a:buChar char="•"/>
            </a:pPr>
            <a:endParaRPr lang="en-US" sz="2000" b="1" dirty="0">
              <a:solidFill>
                <a:schemeClr val="tx2"/>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Data Acquisition</a:t>
            </a:r>
            <a:r>
              <a:rPr lang="en-US" sz="2000" dirty="0">
                <a:solidFill>
                  <a:schemeClr val="tx2"/>
                </a:solidFill>
                <a:latin typeface="Times New Roman" panose="02020603050405020304" pitchFamily="18" charset="0"/>
                <a:cs typeface="Times New Roman" panose="02020603050405020304" pitchFamily="18" charset="0"/>
              </a:rPr>
              <a:t>: Dataset from Kaggle covering UK road accidents (2019–2022).</a:t>
            </a:r>
          </a:p>
          <a:p>
            <a:pPr indent="-228600">
              <a:lnSpc>
                <a:spcPct val="90000"/>
              </a:lnSpc>
              <a:spcAft>
                <a:spcPts val="600"/>
              </a:spcAft>
              <a:buFont typeface="Arial" panose="020B0604020202020204"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Data Preparation</a:t>
            </a:r>
            <a:r>
              <a:rPr lang="en-US" sz="2000" dirty="0">
                <a:solidFill>
                  <a:schemeClr val="tx2"/>
                </a:solidFill>
                <a:latin typeface="Times New Roman" panose="02020603050405020304" pitchFamily="18" charset="0"/>
                <a:cs typeface="Times New Roman" panose="02020603050405020304" pitchFamily="18" charset="0"/>
              </a:rPr>
              <a:t>: Data was clean and structured in CSV format. Minimal preprocessing required.</a:t>
            </a:r>
          </a:p>
          <a:p>
            <a:pPr indent="-228600">
              <a:lnSpc>
                <a:spcPct val="90000"/>
              </a:lnSpc>
              <a:spcAft>
                <a:spcPts val="600"/>
              </a:spcAft>
              <a:buFont typeface="Arial" panose="020B0604020202020204"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Exploration &amp; Analysis</a:t>
            </a:r>
            <a:r>
              <a:rPr lang="en-US" sz="2000" dirty="0">
                <a:solidFill>
                  <a:schemeClr val="tx2"/>
                </a:solidFill>
                <a:latin typeface="Times New Roman" panose="02020603050405020304" pitchFamily="18" charset="0"/>
                <a:cs typeface="Times New Roman" panose="02020603050405020304" pitchFamily="18" charset="0"/>
              </a:rPr>
              <a:t>: Visual analysis to explore severity patterns and environmental links.</a:t>
            </a:r>
          </a:p>
          <a:p>
            <a:pPr indent="-228600">
              <a:lnSpc>
                <a:spcPct val="90000"/>
              </a:lnSpc>
              <a:spcAft>
                <a:spcPts val="600"/>
              </a:spcAft>
              <a:buFont typeface="Arial" panose="020B0604020202020204"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Dashboard Development</a:t>
            </a:r>
            <a:r>
              <a:rPr lang="en-US" sz="2000" dirty="0">
                <a:solidFill>
                  <a:schemeClr val="tx2"/>
                </a:solidFill>
                <a:latin typeface="Times New Roman" panose="02020603050405020304" pitchFamily="18" charset="0"/>
                <a:cs typeface="Times New Roman" panose="02020603050405020304" pitchFamily="18" charset="0"/>
              </a:rPr>
              <a:t>: Built using Tableau Desktop and designed for clarity, interaction, and storytelling.</a:t>
            </a:r>
          </a:p>
          <a:p>
            <a:pPr indent="-228600">
              <a:lnSpc>
                <a:spcPct val="90000"/>
              </a:lnSpc>
              <a:spcAft>
                <a:spcPts val="600"/>
              </a:spcAft>
              <a:buFont typeface="Arial" panose="020B0604020202020204" pitchFamily="34" charset="0"/>
              <a:buChar char="•"/>
            </a:pPr>
            <a:r>
              <a:rPr lang="en-US" sz="2000" b="1" dirty="0">
                <a:solidFill>
                  <a:schemeClr val="tx2"/>
                </a:solidFill>
                <a:latin typeface="Times New Roman" panose="02020603050405020304" pitchFamily="18" charset="0"/>
                <a:cs typeface="Times New Roman" panose="02020603050405020304" pitchFamily="18" charset="0"/>
              </a:rPr>
              <a:t>Publishing &amp; Sharing</a:t>
            </a:r>
            <a:r>
              <a:rPr lang="en-US" sz="2000" dirty="0">
                <a:solidFill>
                  <a:schemeClr val="tx2"/>
                </a:solidFill>
                <a:latin typeface="Times New Roman" panose="02020603050405020304" pitchFamily="18" charset="0"/>
                <a:cs typeface="Times New Roman" panose="02020603050405020304" pitchFamily="18" charset="0"/>
              </a:rPr>
              <a:t>: Dashboards published to Tableau Public for stakeholder access.</a:t>
            </a:r>
          </a:p>
          <a:p>
            <a:pPr indent="-228600">
              <a:lnSpc>
                <a:spcPct val="90000"/>
              </a:lnSpc>
              <a:spcAft>
                <a:spcPts val="600"/>
              </a:spcAft>
              <a:buFont typeface="Arial" panose="020B0604020202020204" pitchFamily="34" charset="0"/>
              <a:buChar char="•"/>
            </a:pPr>
            <a:endParaRPr lang="en-US" sz="1500" dirty="0">
              <a:solidFill>
                <a:schemeClr val="tx2"/>
              </a:solidFill>
            </a:endParaRPr>
          </a:p>
        </p:txBody>
      </p:sp>
      <p:grpSp>
        <p:nvGrpSpPr>
          <p:cNvPr id="13" name="Group 1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4" name="Freeform: Shape 1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Statistics">
            <a:extLst>
              <a:ext uri="{FF2B5EF4-FFF2-40B4-BE49-F238E27FC236}">
                <a16:creationId xmlns:a16="http://schemas.microsoft.com/office/drawing/2014/main" id="{31EF9DF5-B522-1DE9-46D3-04D3D0F082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938832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AD2C9B-3B17-47DF-2C68-91442731B472}"/>
              </a:ext>
            </a:extLst>
          </p:cNvPr>
          <p:cNvSpPr>
            <a:spLocks noGrp="1"/>
          </p:cNvSpPr>
          <p:nvPr>
            <p:ph idx="1"/>
          </p:nvPr>
        </p:nvSpPr>
        <p:spPr>
          <a:xfrm>
            <a:off x="450253" y="341644"/>
            <a:ext cx="5331997" cy="5719327"/>
          </a:xfrm>
        </p:spPr>
        <p:txBody>
          <a:bodyPr anchor="ctr">
            <a:normAutofit/>
          </a:bodyPr>
          <a:lstStyle/>
          <a:p>
            <a:pPr>
              <a:buNone/>
            </a:pPr>
            <a:r>
              <a:rPr lang="en-US" sz="1800" b="1" dirty="0">
                <a:solidFill>
                  <a:schemeClr val="tx2"/>
                </a:solidFill>
                <a:latin typeface="Times New Roman" panose="02020603050405020304" pitchFamily="18" charset="0"/>
                <a:cs typeface="Times New Roman" panose="02020603050405020304" pitchFamily="18" charset="0"/>
              </a:rPr>
              <a:t>Key Metrics Used</a:t>
            </a:r>
          </a:p>
          <a:p>
            <a:pPr>
              <a:buFont typeface="+mj-lt"/>
              <a:buAutoNum type="arabicPeriod"/>
            </a:pPr>
            <a:r>
              <a:rPr lang="en-US" sz="1800" dirty="0">
                <a:solidFill>
                  <a:schemeClr val="tx2"/>
                </a:solidFill>
                <a:latin typeface="Times New Roman" panose="02020603050405020304" pitchFamily="18" charset="0"/>
                <a:cs typeface="Times New Roman" panose="02020603050405020304" pitchFamily="18" charset="0"/>
              </a:rPr>
              <a:t>Total Accidents</a:t>
            </a:r>
          </a:p>
          <a:p>
            <a:pPr>
              <a:buFont typeface="+mj-lt"/>
              <a:buAutoNum type="arabicPeriod"/>
            </a:pPr>
            <a:r>
              <a:rPr lang="en-US" sz="1800" dirty="0">
                <a:solidFill>
                  <a:schemeClr val="tx2"/>
                </a:solidFill>
                <a:latin typeface="Times New Roman" panose="02020603050405020304" pitchFamily="18" charset="0"/>
                <a:cs typeface="Times New Roman" panose="02020603050405020304" pitchFamily="18" charset="0"/>
              </a:rPr>
              <a:t>Fatal, Serious, and Slight Casualties</a:t>
            </a:r>
          </a:p>
          <a:p>
            <a:pPr>
              <a:buFont typeface="+mj-lt"/>
              <a:buAutoNum type="arabicPeriod"/>
            </a:pPr>
            <a:r>
              <a:rPr lang="en-US" sz="1800" dirty="0">
                <a:solidFill>
                  <a:schemeClr val="tx2"/>
                </a:solidFill>
                <a:latin typeface="Times New Roman" panose="02020603050405020304" pitchFamily="18" charset="0"/>
                <a:cs typeface="Times New Roman" panose="02020603050405020304" pitchFamily="18" charset="0"/>
              </a:rPr>
              <a:t>Accident Severity Distribution</a:t>
            </a:r>
          </a:p>
          <a:p>
            <a:pPr>
              <a:buFont typeface="+mj-lt"/>
              <a:buAutoNum type="arabicPeriod"/>
            </a:pPr>
            <a:r>
              <a:rPr lang="en-US" sz="1800" dirty="0">
                <a:solidFill>
                  <a:schemeClr val="tx2"/>
                </a:solidFill>
                <a:latin typeface="Times New Roman" panose="02020603050405020304" pitchFamily="18" charset="0"/>
                <a:cs typeface="Times New Roman" panose="02020603050405020304" pitchFamily="18" charset="0"/>
              </a:rPr>
              <a:t>Accidents by Vehicle Type</a:t>
            </a:r>
          </a:p>
          <a:p>
            <a:pPr>
              <a:buFont typeface="+mj-lt"/>
              <a:buAutoNum type="arabicPeriod"/>
            </a:pPr>
            <a:r>
              <a:rPr lang="en-US" sz="1800" dirty="0">
                <a:solidFill>
                  <a:schemeClr val="tx2"/>
                </a:solidFill>
                <a:latin typeface="Times New Roman" panose="02020603050405020304" pitchFamily="18" charset="0"/>
                <a:cs typeface="Times New Roman" panose="02020603050405020304" pitchFamily="18" charset="0"/>
              </a:rPr>
              <a:t>Accidents by Weather Condition and Road Surface</a:t>
            </a:r>
          </a:p>
          <a:p>
            <a:pPr>
              <a:buFont typeface="+mj-lt"/>
              <a:buAutoNum type="arabicPeriod"/>
            </a:pPr>
            <a:r>
              <a:rPr lang="en-US" sz="1800" dirty="0">
                <a:solidFill>
                  <a:schemeClr val="tx2"/>
                </a:solidFill>
                <a:latin typeface="Times New Roman" panose="02020603050405020304" pitchFamily="18" charset="0"/>
                <a:cs typeface="Times New Roman" panose="02020603050405020304" pitchFamily="18" charset="0"/>
              </a:rPr>
              <a:t>Location-Based Accident Mapping</a:t>
            </a:r>
          </a:p>
          <a:p>
            <a:pPr marL="0" indent="0">
              <a:buNone/>
            </a:pPr>
            <a:endParaRPr lang="en-US" sz="1800" dirty="0">
              <a:solidFill>
                <a:schemeClr val="tx2"/>
              </a:solidFill>
              <a:latin typeface="Times New Roman" panose="02020603050405020304" pitchFamily="18" charset="0"/>
              <a:cs typeface="Times New Roman" panose="02020603050405020304" pitchFamily="18" charset="0"/>
            </a:endParaRPr>
          </a:p>
          <a:p>
            <a:pPr>
              <a:buNone/>
            </a:pPr>
            <a:r>
              <a:rPr lang="en-US" sz="1800" b="1" dirty="0">
                <a:solidFill>
                  <a:schemeClr val="tx2"/>
                </a:solidFill>
                <a:latin typeface="Times New Roman" panose="02020603050405020304" pitchFamily="18" charset="0"/>
                <a:cs typeface="Times New Roman" panose="02020603050405020304" pitchFamily="18" charset="0"/>
              </a:rPr>
              <a:t>Tools and Technologies</a:t>
            </a:r>
          </a:p>
          <a:p>
            <a:pPr>
              <a:buFont typeface="+mj-lt"/>
              <a:buAutoNum type="arabicPeriod"/>
            </a:pPr>
            <a:r>
              <a:rPr lang="en-US" sz="1800" b="1" dirty="0">
                <a:solidFill>
                  <a:schemeClr val="tx2"/>
                </a:solidFill>
                <a:latin typeface="Times New Roman" panose="02020603050405020304" pitchFamily="18" charset="0"/>
                <a:cs typeface="Times New Roman" panose="02020603050405020304" pitchFamily="18" charset="0"/>
              </a:rPr>
              <a:t>Tableau Desktop</a:t>
            </a:r>
            <a:r>
              <a:rPr lang="en-US" sz="1800" dirty="0">
                <a:solidFill>
                  <a:schemeClr val="tx2"/>
                </a:solidFill>
                <a:latin typeface="Times New Roman" panose="02020603050405020304" pitchFamily="18" charset="0"/>
                <a:cs typeface="Times New Roman" panose="02020603050405020304" pitchFamily="18" charset="0"/>
              </a:rPr>
              <a:t> – for dashboard development and publishing.</a:t>
            </a:r>
          </a:p>
          <a:p>
            <a:pPr>
              <a:buFont typeface="+mj-lt"/>
              <a:buAutoNum type="arabicPeriod"/>
            </a:pPr>
            <a:r>
              <a:rPr lang="en-US" sz="1800" b="1" dirty="0">
                <a:solidFill>
                  <a:schemeClr val="tx2"/>
                </a:solidFill>
                <a:latin typeface="Times New Roman" panose="02020603050405020304" pitchFamily="18" charset="0"/>
                <a:cs typeface="Times New Roman" panose="02020603050405020304" pitchFamily="18" charset="0"/>
              </a:rPr>
              <a:t>Microsoft Excel</a:t>
            </a:r>
            <a:r>
              <a:rPr lang="en-US" sz="1800" dirty="0">
                <a:solidFill>
                  <a:schemeClr val="tx2"/>
                </a:solidFill>
                <a:latin typeface="Times New Roman" panose="02020603050405020304" pitchFamily="18" charset="0"/>
                <a:cs typeface="Times New Roman" panose="02020603050405020304" pitchFamily="18" charset="0"/>
              </a:rPr>
              <a:t> – used for minor inspection and formatting of raw CSV data.</a:t>
            </a:r>
          </a:p>
          <a:p>
            <a:pPr>
              <a:buFont typeface="+mj-lt"/>
              <a:buAutoNum type="arabicPeriod"/>
            </a:pPr>
            <a:r>
              <a:rPr lang="en-US" sz="1800" b="1" dirty="0">
                <a:solidFill>
                  <a:schemeClr val="tx2"/>
                </a:solidFill>
                <a:latin typeface="Times New Roman" panose="02020603050405020304" pitchFamily="18" charset="0"/>
                <a:cs typeface="Times New Roman" panose="02020603050405020304" pitchFamily="18" charset="0"/>
              </a:rPr>
              <a:t>Kaggle Dataset</a:t>
            </a:r>
            <a:r>
              <a:rPr lang="en-US" sz="1800" dirty="0">
                <a:solidFill>
                  <a:schemeClr val="tx2"/>
                </a:solidFill>
                <a:latin typeface="Times New Roman" panose="02020603050405020304" pitchFamily="18" charset="0"/>
                <a:cs typeface="Times New Roman" panose="02020603050405020304" pitchFamily="18" charset="0"/>
              </a:rPr>
              <a:t> – primary data source containing all accident records.</a:t>
            </a:r>
          </a:p>
          <a:p>
            <a:pPr marL="0" indent="0">
              <a:buNone/>
            </a:pPr>
            <a:endParaRPr lang="en-US" sz="11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Laptop Secure">
            <a:extLst>
              <a:ext uri="{FF2B5EF4-FFF2-40B4-BE49-F238E27FC236}">
                <a16:creationId xmlns:a16="http://schemas.microsoft.com/office/drawing/2014/main" id="{7BE7B269-3E0B-2E6D-0144-B9920CE3A3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532316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DA7C7B-C8B4-147F-7C41-1E8DB35D2DE2}"/>
              </a:ext>
            </a:extLst>
          </p:cNvPr>
          <p:cNvSpPr>
            <a:spLocks noGrp="1"/>
          </p:cNvSpPr>
          <p:nvPr>
            <p:ph type="title"/>
          </p:nvPr>
        </p:nvSpPr>
        <p:spPr>
          <a:xfrm>
            <a:off x="761800" y="762001"/>
            <a:ext cx="3659475" cy="534236"/>
          </a:xfrm>
        </p:spPr>
        <p:txBody>
          <a:bodyPr anchor="ctr">
            <a:normAutofit/>
          </a:bodyPr>
          <a:lstStyle/>
          <a:p>
            <a:r>
              <a:rPr lang="en-US" sz="3200" b="1" u="sng" dirty="0">
                <a:latin typeface="Times New Roman" panose="02020603050405020304" pitchFamily="18" charset="0"/>
                <a:cs typeface="Times New Roman" panose="02020603050405020304" pitchFamily="18" charset="0"/>
              </a:rPr>
              <a:t>Data Description:</a:t>
            </a:r>
          </a:p>
        </p:txBody>
      </p:sp>
      <p:sp>
        <p:nvSpPr>
          <p:cNvPr id="3" name="Content Placeholder 2">
            <a:extLst>
              <a:ext uri="{FF2B5EF4-FFF2-40B4-BE49-F238E27FC236}">
                <a16:creationId xmlns:a16="http://schemas.microsoft.com/office/drawing/2014/main" id="{5749129D-3792-D31E-BABE-AFDC2BA01BB0}"/>
              </a:ext>
            </a:extLst>
          </p:cNvPr>
          <p:cNvSpPr>
            <a:spLocks noGrp="1"/>
          </p:cNvSpPr>
          <p:nvPr>
            <p:ph idx="1"/>
          </p:nvPr>
        </p:nvSpPr>
        <p:spPr>
          <a:xfrm>
            <a:off x="522514" y="1307124"/>
            <a:ext cx="5573483" cy="4932956"/>
          </a:xfrm>
        </p:spPr>
        <p:txBody>
          <a:bodyPr anchor="ctr">
            <a:normAutofit/>
          </a:bodyPr>
          <a:lstStyle/>
          <a:p>
            <a:pPr marL="0" indent="0">
              <a:buNone/>
            </a:pPr>
            <a:r>
              <a:rPr lang="en-US" sz="2000" dirty="0">
                <a:latin typeface="Times New Roman" panose="02020603050405020304" pitchFamily="18" charset="0"/>
                <a:cs typeface="Times New Roman" panose="02020603050405020304" pitchFamily="18" charset="0"/>
              </a:rPr>
              <a:t>The link to the Dataset: </a:t>
            </a:r>
            <a:r>
              <a:rPr lang="en-US" sz="2000" dirty="0">
                <a:latin typeface="Times New Roman" panose="02020603050405020304" pitchFamily="18" charset="0"/>
                <a:cs typeface="Times New Roman" panose="02020603050405020304" pitchFamily="18" charset="0"/>
                <a:hlinkClick r:id="rId2"/>
              </a:rPr>
              <a:t>https://www.kaggle.com/datasets/charliescott556/uk-vehicle-accidentdatabase-2019-2022/data</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Data Source Background</a:t>
            </a:r>
          </a:p>
          <a:p>
            <a:r>
              <a:rPr lang="en-US" sz="2000" dirty="0">
                <a:latin typeface="Times New Roman" panose="02020603050405020304" pitchFamily="18" charset="0"/>
                <a:cs typeface="Times New Roman" panose="02020603050405020304" pitchFamily="18" charset="0"/>
              </a:rPr>
              <a:t>This dataset contains detailed records of road accidents in the United Kingdom from 2019 to 2022. It includes information such as accident severity, number of casualties, types of vehicles involved, environmental conditions, and geographic location (latitude/longitude). The data is well-structured and supports multi-dimensional visual analysis for identifying accident patterns and causal relationships.</a:t>
            </a:r>
          </a:p>
          <a:p>
            <a:pPr marL="0" indent="0">
              <a:buNone/>
            </a:pPr>
            <a:endParaRPr lang="en-US" sz="1700" dirty="0"/>
          </a:p>
        </p:txBody>
      </p:sp>
      <p:pic>
        <p:nvPicPr>
          <p:cNvPr id="5" name="Picture 4" descr="World map with flight paths">
            <a:extLst>
              <a:ext uri="{FF2B5EF4-FFF2-40B4-BE49-F238E27FC236}">
                <a16:creationId xmlns:a16="http://schemas.microsoft.com/office/drawing/2014/main" id="{BC59628A-724A-3B79-BF19-137EF96115A4}"/>
              </a:ext>
            </a:extLst>
          </p:cNvPr>
          <p:cNvPicPr>
            <a:picLocks noChangeAspect="1"/>
          </p:cNvPicPr>
          <p:nvPr/>
        </p:nvPicPr>
        <p:blipFill>
          <a:blip r:embed="rId3"/>
          <a:srcRect l="19777" r="2722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5029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4DDA9A-E988-7FDE-9753-FEF45EA76C4D}"/>
              </a:ext>
            </a:extLst>
          </p:cNvPr>
          <p:cNvSpPr>
            <a:spLocks noGrp="1"/>
          </p:cNvSpPr>
          <p:nvPr>
            <p:ph idx="1"/>
          </p:nvPr>
        </p:nvSpPr>
        <p:spPr>
          <a:xfrm>
            <a:off x="683288" y="482322"/>
            <a:ext cx="5098962" cy="5578650"/>
          </a:xfrm>
        </p:spPr>
        <p:txBody>
          <a:bodyPr anchor="ctr">
            <a:normAutofit/>
          </a:bodyPr>
          <a:lstStyle/>
          <a:p>
            <a:pPr>
              <a:buNone/>
            </a:pPr>
            <a:r>
              <a:rPr lang="en-US" sz="3200" b="1" dirty="0">
                <a:solidFill>
                  <a:schemeClr val="tx2"/>
                </a:solidFill>
                <a:latin typeface="Times New Roman" panose="02020603050405020304" pitchFamily="18" charset="0"/>
                <a:cs typeface="Times New Roman" panose="02020603050405020304" pitchFamily="18" charset="0"/>
              </a:rPr>
              <a:t>Dataset Features</a:t>
            </a:r>
          </a:p>
          <a:p>
            <a:pPr>
              <a:buNone/>
            </a:pPr>
            <a:endParaRPr lang="en-US" sz="2400" b="1" dirty="0">
              <a:solidFill>
                <a:schemeClr val="tx2"/>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solidFill>
                  <a:schemeClr val="tx2"/>
                </a:solidFill>
                <a:latin typeface="Times New Roman" panose="02020603050405020304" pitchFamily="18" charset="0"/>
                <a:cs typeface="Times New Roman" panose="02020603050405020304" pitchFamily="18" charset="0"/>
              </a:rPr>
              <a:t>File Format</a:t>
            </a:r>
            <a:r>
              <a:rPr lang="en-US" sz="2400" dirty="0">
                <a:solidFill>
                  <a:schemeClr val="tx2"/>
                </a:solidFill>
                <a:latin typeface="Times New Roman" panose="02020603050405020304" pitchFamily="18" charset="0"/>
                <a:cs typeface="Times New Roman" panose="02020603050405020304" pitchFamily="18" charset="0"/>
              </a:rPr>
              <a:t>: CSV (Comma-Separated Values)</a:t>
            </a:r>
          </a:p>
          <a:p>
            <a:pPr>
              <a:buFont typeface="Arial" panose="020B0604020202020204" pitchFamily="34" charset="0"/>
              <a:buChar char="•"/>
            </a:pPr>
            <a:r>
              <a:rPr lang="en-US" sz="2400" b="1" dirty="0">
                <a:solidFill>
                  <a:schemeClr val="tx2"/>
                </a:solidFill>
                <a:latin typeface="Times New Roman" panose="02020603050405020304" pitchFamily="18" charset="0"/>
                <a:cs typeface="Times New Roman" panose="02020603050405020304" pitchFamily="18" charset="0"/>
              </a:rPr>
              <a:t>Number of Records</a:t>
            </a:r>
            <a:r>
              <a:rPr lang="en-US" sz="2400" dirty="0">
                <a:solidFill>
                  <a:schemeClr val="tx2"/>
                </a:solidFill>
                <a:latin typeface="Times New Roman" panose="02020603050405020304" pitchFamily="18" charset="0"/>
                <a:cs typeface="Times New Roman" panose="02020603050405020304" pitchFamily="18" charset="0"/>
              </a:rPr>
              <a:t>: ~600,000</a:t>
            </a:r>
          </a:p>
          <a:p>
            <a:pPr>
              <a:buFont typeface="Arial" panose="020B0604020202020204" pitchFamily="34" charset="0"/>
              <a:buChar char="•"/>
            </a:pPr>
            <a:r>
              <a:rPr lang="en-US" sz="2400" b="1" dirty="0">
                <a:solidFill>
                  <a:schemeClr val="tx2"/>
                </a:solidFill>
                <a:latin typeface="Times New Roman" panose="02020603050405020304" pitchFamily="18" charset="0"/>
                <a:cs typeface="Times New Roman" panose="02020603050405020304" pitchFamily="18" charset="0"/>
              </a:rPr>
              <a:t>Number of Columns</a:t>
            </a:r>
            <a:r>
              <a:rPr lang="en-US" sz="2400" dirty="0">
                <a:solidFill>
                  <a:schemeClr val="tx2"/>
                </a:solidFill>
                <a:latin typeface="Times New Roman" panose="02020603050405020304" pitchFamily="18" charset="0"/>
                <a:cs typeface="Times New Roman" panose="02020603050405020304" pitchFamily="18" charset="0"/>
              </a:rPr>
              <a:t>: 14+</a:t>
            </a:r>
          </a:p>
          <a:p>
            <a:pPr>
              <a:buFont typeface="Arial" panose="020B0604020202020204" pitchFamily="34" charset="0"/>
              <a:buChar char="•"/>
            </a:pPr>
            <a:r>
              <a:rPr lang="en-US" sz="2400" b="1" dirty="0">
                <a:solidFill>
                  <a:schemeClr val="tx2"/>
                </a:solidFill>
                <a:latin typeface="Times New Roman" panose="02020603050405020304" pitchFamily="18" charset="0"/>
                <a:cs typeface="Times New Roman" panose="02020603050405020304" pitchFamily="18" charset="0"/>
              </a:rPr>
              <a:t>Geographic Scope</a:t>
            </a:r>
            <a:r>
              <a:rPr lang="en-US" sz="2400" dirty="0">
                <a:solidFill>
                  <a:schemeClr val="tx2"/>
                </a:solidFill>
                <a:latin typeface="Times New Roman" panose="02020603050405020304" pitchFamily="18" charset="0"/>
                <a:cs typeface="Times New Roman" panose="02020603050405020304" pitchFamily="18" charset="0"/>
              </a:rPr>
              <a:t>: United Kingdom (includes coordinates for mapping)</a:t>
            </a:r>
          </a:p>
          <a:p>
            <a:pPr marL="0" indent="0">
              <a:buNone/>
            </a:pPr>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Open Folder">
            <a:extLst>
              <a:ext uri="{FF2B5EF4-FFF2-40B4-BE49-F238E27FC236}">
                <a16:creationId xmlns:a16="http://schemas.microsoft.com/office/drawing/2014/main" id="{96CADFDB-A219-D58B-3F98-E35C955E5E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4784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B3760F-A95A-85D7-BBF1-7D164CF2690E}"/>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latin typeface="Times New Roman" panose="02020603050405020304" pitchFamily="18" charset="0"/>
                <a:cs typeface="Times New Roman" panose="02020603050405020304" pitchFamily="18" charset="0"/>
              </a:rPr>
              <a:t>Key Data Attributes</a:t>
            </a:r>
          </a:p>
        </p:txBody>
      </p:sp>
      <p:graphicFrame>
        <p:nvGraphicFramePr>
          <p:cNvPr id="10" name="Content Placeholder 9">
            <a:extLst>
              <a:ext uri="{FF2B5EF4-FFF2-40B4-BE49-F238E27FC236}">
                <a16:creationId xmlns:a16="http://schemas.microsoft.com/office/drawing/2014/main" id="{67ED7900-40B7-263B-71DD-3BF35B084E2C}"/>
              </a:ext>
            </a:extLst>
          </p:cNvPr>
          <p:cNvGraphicFramePr>
            <a:graphicFrameLocks noGrp="1"/>
          </p:cNvGraphicFramePr>
          <p:nvPr>
            <p:ph idx="1"/>
            <p:extLst>
              <p:ext uri="{D42A27DB-BD31-4B8C-83A1-F6EECF244321}">
                <p14:modId xmlns:p14="http://schemas.microsoft.com/office/powerpoint/2010/main" val="3650888828"/>
              </p:ext>
            </p:extLst>
          </p:nvPr>
        </p:nvGraphicFramePr>
        <p:xfrm>
          <a:off x="1268411" y="2112579"/>
          <a:ext cx="9679118" cy="4192806"/>
        </p:xfrm>
        <a:graphic>
          <a:graphicData uri="http://schemas.openxmlformats.org/drawingml/2006/table">
            <a:tbl>
              <a:tblPr firstRow="1" bandRow="1">
                <a:tableStyleId>{5C22544A-7EE6-4342-B048-85BDC9FD1C3A}</a:tableStyleId>
              </a:tblPr>
              <a:tblGrid>
                <a:gridCol w="4520134">
                  <a:extLst>
                    <a:ext uri="{9D8B030D-6E8A-4147-A177-3AD203B41FA5}">
                      <a16:colId xmlns:a16="http://schemas.microsoft.com/office/drawing/2014/main" val="2416619096"/>
                    </a:ext>
                  </a:extLst>
                </a:gridCol>
                <a:gridCol w="5158984">
                  <a:extLst>
                    <a:ext uri="{9D8B030D-6E8A-4147-A177-3AD203B41FA5}">
                      <a16:colId xmlns:a16="http://schemas.microsoft.com/office/drawing/2014/main" val="3492518960"/>
                    </a:ext>
                  </a:extLst>
                </a:gridCol>
              </a:tblGrid>
              <a:tr h="392518">
                <a:tc>
                  <a:txBody>
                    <a:bodyPr/>
                    <a:lstStyle/>
                    <a:p>
                      <a:r>
                        <a:rPr lang="en-US" sz="1800" b="1"/>
                        <a:t>Column Name</a:t>
                      </a:r>
                      <a:endParaRPr lang="en-US" sz="1800"/>
                    </a:p>
                  </a:txBody>
                  <a:tcPr marL="89209" marR="89209" marT="44604" marB="44604" anchor="ctr"/>
                </a:tc>
                <a:tc>
                  <a:txBody>
                    <a:bodyPr/>
                    <a:lstStyle/>
                    <a:p>
                      <a:r>
                        <a:rPr lang="en-US" sz="1800" b="1"/>
                        <a:t>Description</a:t>
                      </a:r>
                      <a:endParaRPr lang="en-US" sz="1800"/>
                    </a:p>
                  </a:txBody>
                  <a:tcPr marL="89209" marR="89209" marT="44604" marB="44604" anchor="ctr"/>
                </a:tc>
                <a:extLst>
                  <a:ext uri="{0D108BD9-81ED-4DB2-BD59-A6C34878D82A}">
                    <a16:rowId xmlns:a16="http://schemas.microsoft.com/office/drawing/2014/main" val="1138616887"/>
                  </a:ext>
                </a:extLst>
              </a:tr>
              <a:tr h="392518">
                <a:tc>
                  <a:txBody>
                    <a:bodyPr/>
                    <a:lstStyle/>
                    <a:p>
                      <a:r>
                        <a:rPr lang="en-US" sz="1800"/>
                        <a:t>Accident_Severity</a:t>
                      </a:r>
                    </a:p>
                  </a:txBody>
                  <a:tcPr marL="89209" marR="89209" marT="44604" marB="44604" anchor="ctr"/>
                </a:tc>
                <a:tc>
                  <a:txBody>
                    <a:bodyPr/>
                    <a:lstStyle/>
                    <a:p>
                      <a:r>
                        <a:rPr lang="en-US" sz="1800"/>
                        <a:t>Classification as Fatal, Serious, or Slight</a:t>
                      </a:r>
                    </a:p>
                  </a:txBody>
                  <a:tcPr marL="89209" marR="89209" marT="44604" marB="44604" anchor="ctr"/>
                </a:tc>
                <a:extLst>
                  <a:ext uri="{0D108BD9-81ED-4DB2-BD59-A6C34878D82A}">
                    <a16:rowId xmlns:a16="http://schemas.microsoft.com/office/drawing/2014/main" val="3727506045"/>
                  </a:ext>
                </a:extLst>
              </a:tr>
              <a:tr h="392518">
                <a:tc>
                  <a:txBody>
                    <a:bodyPr/>
                    <a:lstStyle/>
                    <a:p>
                      <a:r>
                        <a:rPr lang="en-US" sz="1800"/>
                        <a:t>Number_of_Casualties</a:t>
                      </a:r>
                    </a:p>
                  </a:txBody>
                  <a:tcPr marL="89209" marR="89209" marT="44604" marB="44604" anchor="ctr"/>
                </a:tc>
                <a:tc>
                  <a:txBody>
                    <a:bodyPr/>
                    <a:lstStyle/>
                    <a:p>
                      <a:r>
                        <a:rPr lang="en-US" sz="1800"/>
                        <a:t>Total casualties per incident</a:t>
                      </a:r>
                    </a:p>
                  </a:txBody>
                  <a:tcPr marL="89209" marR="89209" marT="44604" marB="44604" anchor="ctr"/>
                </a:tc>
                <a:extLst>
                  <a:ext uri="{0D108BD9-81ED-4DB2-BD59-A6C34878D82A}">
                    <a16:rowId xmlns:a16="http://schemas.microsoft.com/office/drawing/2014/main" val="821156525"/>
                  </a:ext>
                </a:extLst>
              </a:tr>
              <a:tr h="660144">
                <a:tc>
                  <a:txBody>
                    <a:bodyPr/>
                    <a:lstStyle/>
                    <a:p>
                      <a:r>
                        <a:rPr lang="en-US" sz="1800"/>
                        <a:t>Vehicle_Type</a:t>
                      </a:r>
                    </a:p>
                  </a:txBody>
                  <a:tcPr marL="89209" marR="89209" marT="44604" marB="44604" anchor="ctr"/>
                </a:tc>
                <a:tc>
                  <a:txBody>
                    <a:bodyPr/>
                    <a:lstStyle/>
                    <a:p>
                      <a:r>
                        <a:rPr lang="en-US" sz="1800"/>
                        <a:t>Type of vehicle involved (Car, Bus, Motorcycle, etc.)</a:t>
                      </a:r>
                    </a:p>
                  </a:txBody>
                  <a:tcPr marL="89209" marR="89209" marT="44604" marB="44604" anchor="ctr"/>
                </a:tc>
                <a:extLst>
                  <a:ext uri="{0D108BD9-81ED-4DB2-BD59-A6C34878D82A}">
                    <a16:rowId xmlns:a16="http://schemas.microsoft.com/office/drawing/2014/main" val="3883581079"/>
                  </a:ext>
                </a:extLst>
              </a:tr>
              <a:tr h="392518">
                <a:tc>
                  <a:txBody>
                    <a:bodyPr/>
                    <a:lstStyle/>
                    <a:p>
                      <a:r>
                        <a:rPr lang="en-US" sz="1800"/>
                        <a:t>Weather_Conditions</a:t>
                      </a:r>
                    </a:p>
                  </a:txBody>
                  <a:tcPr marL="89209" marR="89209" marT="44604" marB="44604" anchor="ctr"/>
                </a:tc>
                <a:tc>
                  <a:txBody>
                    <a:bodyPr/>
                    <a:lstStyle/>
                    <a:p>
                      <a:r>
                        <a:rPr lang="en-US" sz="1800"/>
                        <a:t>Rain, Snow, Fog, Clear, etc.</a:t>
                      </a:r>
                    </a:p>
                  </a:txBody>
                  <a:tcPr marL="89209" marR="89209" marT="44604" marB="44604" anchor="ctr"/>
                </a:tc>
                <a:extLst>
                  <a:ext uri="{0D108BD9-81ED-4DB2-BD59-A6C34878D82A}">
                    <a16:rowId xmlns:a16="http://schemas.microsoft.com/office/drawing/2014/main" val="3326434021"/>
                  </a:ext>
                </a:extLst>
              </a:tr>
              <a:tr h="392518">
                <a:tc>
                  <a:txBody>
                    <a:bodyPr/>
                    <a:lstStyle/>
                    <a:p>
                      <a:r>
                        <a:rPr lang="en-US" sz="1800"/>
                        <a:t>Road_Surface_Conditions</a:t>
                      </a:r>
                    </a:p>
                  </a:txBody>
                  <a:tcPr marL="89209" marR="89209" marT="44604" marB="44604" anchor="ctr"/>
                </a:tc>
                <a:tc>
                  <a:txBody>
                    <a:bodyPr/>
                    <a:lstStyle/>
                    <a:p>
                      <a:r>
                        <a:rPr lang="en-US" sz="1800"/>
                        <a:t>Wet, Dry, Frost, Unknown</a:t>
                      </a:r>
                    </a:p>
                  </a:txBody>
                  <a:tcPr marL="89209" marR="89209" marT="44604" marB="44604" anchor="ctr"/>
                </a:tc>
                <a:extLst>
                  <a:ext uri="{0D108BD9-81ED-4DB2-BD59-A6C34878D82A}">
                    <a16:rowId xmlns:a16="http://schemas.microsoft.com/office/drawing/2014/main" val="2090778226"/>
                  </a:ext>
                </a:extLst>
              </a:tr>
              <a:tr h="392518">
                <a:tc>
                  <a:txBody>
                    <a:bodyPr/>
                    <a:lstStyle/>
                    <a:p>
                      <a:r>
                        <a:rPr lang="en-US" sz="1800"/>
                        <a:t>Road_Type</a:t>
                      </a:r>
                    </a:p>
                  </a:txBody>
                  <a:tcPr marL="89209" marR="89209" marT="44604" marB="44604" anchor="ctr"/>
                </a:tc>
                <a:tc>
                  <a:txBody>
                    <a:bodyPr/>
                    <a:lstStyle/>
                    <a:p>
                      <a:r>
                        <a:rPr lang="en-US" sz="1800"/>
                        <a:t>Single carriageway, Dual, Roundabout, etc.</a:t>
                      </a:r>
                    </a:p>
                  </a:txBody>
                  <a:tcPr marL="89209" marR="89209" marT="44604" marB="44604" anchor="ctr"/>
                </a:tc>
                <a:extLst>
                  <a:ext uri="{0D108BD9-81ED-4DB2-BD59-A6C34878D82A}">
                    <a16:rowId xmlns:a16="http://schemas.microsoft.com/office/drawing/2014/main" val="2375222243"/>
                  </a:ext>
                </a:extLst>
              </a:tr>
              <a:tr h="392518">
                <a:tc>
                  <a:txBody>
                    <a:bodyPr/>
                    <a:lstStyle/>
                    <a:p>
                      <a:r>
                        <a:rPr lang="en-US" sz="1800"/>
                        <a:t>Light_Conditions</a:t>
                      </a:r>
                    </a:p>
                  </a:txBody>
                  <a:tcPr marL="89209" marR="89209" marT="44604" marB="44604" anchor="ctr"/>
                </a:tc>
                <a:tc>
                  <a:txBody>
                    <a:bodyPr/>
                    <a:lstStyle/>
                    <a:p>
                      <a:r>
                        <a:rPr lang="en-US" sz="1800"/>
                        <a:t>Daylight, Darkness (lit/unlit)</a:t>
                      </a:r>
                    </a:p>
                  </a:txBody>
                  <a:tcPr marL="89209" marR="89209" marT="44604" marB="44604" anchor="ctr"/>
                </a:tc>
                <a:extLst>
                  <a:ext uri="{0D108BD9-81ED-4DB2-BD59-A6C34878D82A}">
                    <a16:rowId xmlns:a16="http://schemas.microsoft.com/office/drawing/2014/main" val="1356407449"/>
                  </a:ext>
                </a:extLst>
              </a:tr>
              <a:tr h="392518">
                <a:tc>
                  <a:txBody>
                    <a:bodyPr/>
                    <a:lstStyle/>
                    <a:p>
                      <a:r>
                        <a:rPr lang="en-US" sz="1800"/>
                        <a:t>Accident_Location</a:t>
                      </a:r>
                    </a:p>
                  </a:txBody>
                  <a:tcPr marL="89209" marR="89209" marT="44604" marB="44604" anchor="ctr"/>
                </a:tc>
                <a:tc>
                  <a:txBody>
                    <a:bodyPr/>
                    <a:lstStyle/>
                    <a:p>
                      <a:r>
                        <a:rPr lang="en-US" sz="1800"/>
                        <a:t>Latitude and Longitude for geographic mapping</a:t>
                      </a:r>
                    </a:p>
                  </a:txBody>
                  <a:tcPr marL="89209" marR="89209" marT="44604" marB="44604" anchor="ctr"/>
                </a:tc>
                <a:extLst>
                  <a:ext uri="{0D108BD9-81ED-4DB2-BD59-A6C34878D82A}">
                    <a16:rowId xmlns:a16="http://schemas.microsoft.com/office/drawing/2014/main" val="2778686513"/>
                  </a:ext>
                </a:extLst>
              </a:tr>
              <a:tr h="392518">
                <a:tc>
                  <a:txBody>
                    <a:bodyPr/>
                    <a:lstStyle/>
                    <a:p>
                      <a:r>
                        <a:rPr lang="en-US" sz="1800"/>
                        <a:t>Year_of_Accident</a:t>
                      </a:r>
                    </a:p>
                  </a:txBody>
                  <a:tcPr marL="89209" marR="89209" marT="44604" marB="44604" anchor="ctr"/>
                </a:tc>
                <a:tc>
                  <a:txBody>
                    <a:bodyPr/>
                    <a:lstStyle/>
                    <a:p>
                      <a:r>
                        <a:rPr lang="en-US" sz="1800"/>
                        <a:t>Year in which the accident occurred</a:t>
                      </a:r>
                    </a:p>
                  </a:txBody>
                  <a:tcPr marL="89209" marR="89209" marT="44604" marB="44604" anchor="ctr"/>
                </a:tc>
                <a:extLst>
                  <a:ext uri="{0D108BD9-81ED-4DB2-BD59-A6C34878D82A}">
                    <a16:rowId xmlns:a16="http://schemas.microsoft.com/office/drawing/2014/main" val="935575532"/>
                  </a:ext>
                </a:extLst>
              </a:tr>
            </a:tbl>
          </a:graphicData>
        </a:graphic>
      </p:graphicFrame>
    </p:spTree>
    <p:extLst>
      <p:ext uri="{BB962C8B-B14F-4D97-AF65-F5344CB8AC3E}">
        <p14:creationId xmlns:p14="http://schemas.microsoft.com/office/powerpoint/2010/main" val="1280022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2C9A07-82E6-1010-23A9-44A7FFDA1868}"/>
              </a:ext>
            </a:extLst>
          </p:cNvPr>
          <p:cNvSpPr>
            <a:spLocks noGrp="1"/>
          </p:cNvSpPr>
          <p:nvPr>
            <p:ph idx="1"/>
          </p:nvPr>
        </p:nvSpPr>
        <p:spPr>
          <a:xfrm>
            <a:off x="450253" y="331596"/>
            <a:ext cx="5331997" cy="5729375"/>
          </a:xfrm>
        </p:spPr>
        <p:txBody>
          <a:bodyPr anchor="ctr">
            <a:normAutofit/>
          </a:bodyPr>
          <a:lstStyle/>
          <a:p>
            <a:pPr>
              <a:buNone/>
            </a:pPr>
            <a:r>
              <a:rPr lang="en-US" sz="2000" b="1" dirty="0">
                <a:solidFill>
                  <a:schemeClr val="tx2"/>
                </a:solidFill>
                <a:latin typeface="Times New Roman" panose="02020603050405020304" pitchFamily="18" charset="0"/>
                <a:cs typeface="Times New Roman" panose="02020603050405020304" pitchFamily="18" charset="0"/>
              </a:rPr>
              <a:t>Data Collection and Processing</a:t>
            </a:r>
          </a:p>
          <a:p>
            <a:pPr>
              <a:buNone/>
            </a:pPr>
            <a:r>
              <a:rPr lang="en-US" sz="2000" dirty="0">
                <a:solidFill>
                  <a:schemeClr val="tx2"/>
                </a:solidFill>
                <a:latin typeface="Times New Roman" panose="02020603050405020304" pitchFamily="18" charset="0"/>
                <a:cs typeface="Times New Roman" panose="02020603050405020304" pitchFamily="18" charset="0"/>
              </a:rPr>
              <a:t>The dataset was directly downloaded in a clean, analysis-ready format. No additional transformation or preprocessing was required prior to importing into Tableau.</a:t>
            </a:r>
          </a:p>
          <a:p>
            <a:pPr>
              <a:buNone/>
            </a:pPr>
            <a:r>
              <a:rPr lang="en-US" sz="2000" b="1" dirty="0">
                <a:solidFill>
                  <a:schemeClr val="tx2"/>
                </a:solidFill>
                <a:latin typeface="Times New Roman" panose="02020603050405020304" pitchFamily="18" charset="0"/>
                <a:cs typeface="Times New Roman" panose="02020603050405020304" pitchFamily="18" charset="0"/>
              </a:rPr>
              <a:t>Key Points:</a:t>
            </a:r>
          </a:p>
          <a:p>
            <a:pPr>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No missing values or formatting issues in main indicators</a:t>
            </a:r>
          </a:p>
          <a:p>
            <a:pPr>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Structured and normalized, compatible with Tableau</a:t>
            </a:r>
          </a:p>
          <a:p>
            <a:pPr>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No merging or filtering required</a:t>
            </a:r>
          </a:p>
          <a:p>
            <a:pPr>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All fields were directly usable as dimensions or measures</a:t>
            </a:r>
          </a:p>
          <a:p>
            <a:pPr marL="0" indent="0">
              <a:buNone/>
            </a:pPr>
            <a:endParaRPr lang="en-US" sz="15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Database">
            <a:extLst>
              <a:ext uri="{FF2B5EF4-FFF2-40B4-BE49-F238E27FC236}">
                <a16:creationId xmlns:a16="http://schemas.microsoft.com/office/drawing/2014/main" id="{ECA69350-E488-3CDD-E15F-D852B6566E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803427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EF4CA8E-7E3B-FF89-D26D-16937E38B2AF}"/>
              </a:ext>
            </a:extLst>
          </p:cNvPr>
          <p:cNvSpPr txBox="1"/>
          <p:nvPr/>
        </p:nvSpPr>
        <p:spPr>
          <a:xfrm>
            <a:off x="160774" y="231112"/>
            <a:ext cx="5621476" cy="5829859"/>
          </a:xfrm>
          <a:prstGeom prst="rect">
            <a:avLst/>
          </a:prstGeom>
        </p:spPr>
        <p:txBody>
          <a:bodyPr vert="horz" lIns="91440" tIns="45720" rIns="91440" bIns="45720" rtlCol="0" anchor="ctr">
            <a:normAutofit/>
          </a:bodyPr>
          <a:lstStyle/>
          <a:p>
            <a:pPr>
              <a:lnSpc>
                <a:spcPct val="90000"/>
              </a:lnSpc>
              <a:spcAft>
                <a:spcPts val="600"/>
              </a:spcAft>
            </a:pPr>
            <a:r>
              <a:rPr lang="en-US" sz="1600" b="1" dirty="0">
                <a:solidFill>
                  <a:schemeClr val="tx2"/>
                </a:solidFill>
                <a:latin typeface="Times New Roman" panose="02020603050405020304" pitchFamily="18" charset="0"/>
                <a:cs typeface="Times New Roman" panose="02020603050405020304" pitchFamily="18" charset="0"/>
              </a:rPr>
              <a:t>Data Modeling and Calculated Fields</a:t>
            </a:r>
          </a:p>
          <a:p>
            <a:pPr indent="-228600">
              <a:lnSpc>
                <a:spcPct val="90000"/>
              </a:lnSpc>
              <a:spcAft>
                <a:spcPts val="600"/>
              </a:spcAft>
              <a:buFont typeface="Arial" panose="020B0604020202020204" pitchFamily="34" charset="0"/>
              <a:buChar char="•"/>
            </a:pPr>
            <a:r>
              <a:rPr lang="en-US" sz="1600" dirty="0">
                <a:solidFill>
                  <a:schemeClr val="tx2"/>
                </a:solidFill>
                <a:latin typeface="Times New Roman" panose="02020603050405020304" pitchFamily="18" charset="0"/>
                <a:cs typeface="Times New Roman" panose="02020603050405020304" pitchFamily="18" charset="0"/>
              </a:rPr>
              <a:t>To derive deeper insights and support interactivity, several calculated fields were created within Tableau. These fields allowed for more refined analysis, comparison between years, and aggregation by custom logic.</a:t>
            </a:r>
          </a:p>
          <a:p>
            <a:pPr indent="-228600">
              <a:lnSpc>
                <a:spcPct val="90000"/>
              </a:lnSpc>
              <a:spcAft>
                <a:spcPts val="600"/>
              </a:spcAft>
              <a:buFont typeface="Arial" panose="020B0604020202020204" pitchFamily="34" charset="0"/>
              <a:buChar char="•"/>
            </a:pPr>
            <a:endParaRPr lang="en-US" sz="1600" dirty="0">
              <a:solidFill>
                <a:schemeClr val="tx2"/>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1600" b="1" dirty="0">
                <a:solidFill>
                  <a:schemeClr val="tx2"/>
                </a:solidFill>
                <a:latin typeface="Times New Roman" panose="02020603050405020304" pitchFamily="18" charset="0"/>
                <a:cs typeface="Times New Roman" panose="02020603050405020304" pitchFamily="18" charset="0"/>
              </a:rPr>
              <a:t>Key Calculated Fields Created:</a:t>
            </a:r>
          </a:p>
          <a:p>
            <a:pPr indent="-228600">
              <a:lnSpc>
                <a:spcPct val="90000"/>
              </a:lnSpc>
              <a:spcAft>
                <a:spcPts val="600"/>
              </a:spcAft>
              <a:buFont typeface="Arial" panose="020B0604020202020204" pitchFamily="34" charset="0"/>
              <a:buChar char="•"/>
            </a:pPr>
            <a:endParaRPr lang="en-US" sz="1600" b="1" dirty="0">
              <a:solidFill>
                <a:schemeClr val="tx2"/>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1600" b="1" dirty="0">
                <a:solidFill>
                  <a:schemeClr val="tx2"/>
                </a:solidFill>
                <a:latin typeface="Times New Roman" panose="02020603050405020304" pitchFamily="18" charset="0"/>
                <a:cs typeface="Times New Roman" panose="02020603050405020304" pitchFamily="18" charset="0"/>
              </a:rPr>
              <a:t>Year-on-Year % Change</a:t>
            </a:r>
            <a:br>
              <a:rPr lang="en-US" sz="1600" dirty="0">
                <a:solidFill>
                  <a:schemeClr val="tx2"/>
                </a:solidFill>
                <a:latin typeface="Times New Roman" panose="02020603050405020304" pitchFamily="18" charset="0"/>
                <a:cs typeface="Times New Roman" panose="02020603050405020304" pitchFamily="18" charset="0"/>
              </a:rPr>
            </a:br>
            <a:r>
              <a:rPr lang="en-US" sz="1600" dirty="0">
                <a:solidFill>
                  <a:schemeClr val="tx2"/>
                </a:solidFill>
                <a:latin typeface="Times New Roman" panose="02020603050405020304" pitchFamily="18" charset="0"/>
                <a:cs typeface="Times New Roman" panose="02020603050405020304" pitchFamily="18" charset="0"/>
              </a:rPr>
              <a:t>Formula used to compare accident trends between current and previous years across KPIs like total accidents and fatalities.</a:t>
            </a:r>
          </a:p>
          <a:p>
            <a:pPr indent="-228600">
              <a:lnSpc>
                <a:spcPct val="90000"/>
              </a:lnSpc>
              <a:spcAft>
                <a:spcPts val="600"/>
              </a:spcAft>
              <a:buFont typeface="Arial" panose="020B0604020202020204" pitchFamily="34" charset="0"/>
              <a:buChar char="•"/>
            </a:pPr>
            <a:r>
              <a:rPr lang="en-US" sz="1600" b="1" dirty="0">
                <a:solidFill>
                  <a:schemeClr val="tx2"/>
                </a:solidFill>
                <a:latin typeface="Times New Roman" panose="02020603050405020304" pitchFamily="18" charset="0"/>
                <a:cs typeface="Times New Roman" panose="02020603050405020304" pitchFamily="18" charset="0"/>
              </a:rPr>
              <a:t>Severity Filter Logic</a:t>
            </a:r>
            <a:br>
              <a:rPr lang="en-US" sz="1600" dirty="0">
                <a:solidFill>
                  <a:schemeClr val="tx2"/>
                </a:solidFill>
                <a:latin typeface="Times New Roman" panose="02020603050405020304" pitchFamily="18" charset="0"/>
                <a:cs typeface="Times New Roman" panose="02020603050405020304" pitchFamily="18" charset="0"/>
              </a:rPr>
            </a:br>
            <a:r>
              <a:rPr lang="en-US" sz="1600" dirty="0">
                <a:solidFill>
                  <a:schemeClr val="tx2"/>
                </a:solidFill>
                <a:latin typeface="Times New Roman" panose="02020603050405020304" pitchFamily="18" charset="0"/>
                <a:cs typeface="Times New Roman" panose="02020603050405020304" pitchFamily="18" charset="0"/>
              </a:rPr>
              <a:t>Dynamic parameter allowing users to switch between Fatal, Serious, and Slight accident visualizations across all dashboards.</a:t>
            </a:r>
          </a:p>
          <a:p>
            <a:pPr indent="-228600">
              <a:lnSpc>
                <a:spcPct val="90000"/>
              </a:lnSpc>
              <a:spcAft>
                <a:spcPts val="600"/>
              </a:spcAft>
              <a:buFont typeface="Arial" panose="020B0604020202020204" pitchFamily="34" charset="0"/>
              <a:buChar char="•"/>
            </a:pPr>
            <a:r>
              <a:rPr lang="en-US" sz="1600" b="1" dirty="0">
                <a:solidFill>
                  <a:schemeClr val="tx2"/>
                </a:solidFill>
                <a:latin typeface="Times New Roman" panose="02020603050405020304" pitchFamily="18" charset="0"/>
                <a:cs typeface="Times New Roman" panose="02020603050405020304" pitchFamily="18" charset="0"/>
              </a:rPr>
              <a:t>Vehicle Safety Grouping</a:t>
            </a:r>
            <a:br>
              <a:rPr lang="en-US" sz="1600" dirty="0">
                <a:solidFill>
                  <a:schemeClr val="tx2"/>
                </a:solidFill>
                <a:latin typeface="Times New Roman" panose="02020603050405020304" pitchFamily="18" charset="0"/>
                <a:cs typeface="Times New Roman" panose="02020603050405020304" pitchFamily="18" charset="0"/>
              </a:rPr>
            </a:br>
            <a:r>
              <a:rPr lang="en-US" sz="1600" dirty="0">
                <a:solidFill>
                  <a:schemeClr val="tx2"/>
                </a:solidFill>
                <a:latin typeface="Times New Roman" panose="02020603050405020304" pitchFamily="18" charset="0"/>
                <a:cs typeface="Times New Roman" panose="02020603050405020304" pitchFamily="18" charset="0"/>
              </a:rPr>
              <a:t>Custom groupings created for vehicle types (e.g., Agricultural, Private, Commercial) to simplify comparisons and aggregate analysis.</a:t>
            </a:r>
          </a:p>
          <a:p>
            <a:pPr indent="-228600">
              <a:lnSpc>
                <a:spcPct val="90000"/>
              </a:lnSpc>
              <a:spcAft>
                <a:spcPts val="600"/>
              </a:spcAft>
              <a:buFont typeface="Arial" panose="020B0604020202020204" pitchFamily="34" charset="0"/>
              <a:buChar char="•"/>
            </a:pPr>
            <a:endParaRPr lang="en-US" sz="1100" dirty="0">
              <a:solidFill>
                <a:schemeClr val="tx2"/>
              </a:solidFill>
            </a:endParaRP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Server">
            <a:extLst>
              <a:ext uri="{FF2B5EF4-FFF2-40B4-BE49-F238E27FC236}">
                <a16:creationId xmlns:a16="http://schemas.microsoft.com/office/drawing/2014/main" id="{14BBEBB1-FA7E-273A-0F1A-DEDC10903F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692715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rred micro image of a street traffic">
            <a:extLst>
              <a:ext uri="{FF2B5EF4-FFF2-40B4-BE49-F238E27FC236}">
                <a16:creationId xmlns:a16="http://schemas.microsoft.com/office/drawing/2014/main" id="{59EF0CBF-CA93-59DE-F664-256B07891A75}"/>
              </a:ext>
            </a:extLst>
          </p:cNvPr>
          <p:cNvPicPr>
            <a:picLocks noChangeAspect="1"/>
          </p:cNvPicPr>
          <p:nvPr/>
        </p:nvPicPr>
        <p:blipFill>
          <a:blip r:embed="rId2"/>
          <a:srcRect l="16666" r="30674"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16F2D8-F22A-778D-C83F-89DE62AA862A}"/>
              </a:ext>
            </a:extLst>
          </p:cNvPr>
          <p:cNvSpPr>
            <a:spLocks noGrp="1"/>
          </p:cNvSpPr>
          <p:nvPr>
            <p:ph type="title"/>
          </p:nvPr>
        </p:nvSpPr>
        <p:spPr>
          <a:xfrm>
            <a:off x="6115317" y="405685"/>
            <a:ext cx="5464968" cy="1559301"/>
          </a:xfrm>
        </p:spPr>
        <p:txBody>
          <a:bodyPr>
            <a:normAutofit/>
          </a:bodyPr>
          <a:lstStyle/>
          <a:p>
            <a:r>
              <a:rPr lang="en-US" sz="4000" b="1" u="sng">
                <a:latin typeface="Times New Roman" panose="02020603050405020304" pitchFamily="18" charset="0"/>
                <a:cs typeface="Times New Roman" panose="02020603050405020304" pitchFamily="18" charset="0"/>
              </a:rPr>
              <a:t>Overview:</a:t>
            </a:r>
          </a:p>
        </p:txBody>
      </p:sp>
      <p:sp>
        <p:nvSpPr>
          <p:cNvPr id="3" name="Content Placeholder 2">
            <a:extLst>
              <a:ext uri="{FF2B5EF4-FFF2-40B4-BE49-F238E27FC236}">
                <a16:creationId xmlns:a16="http://schemas.microsoft.com/office/drawing/2014/main" id="{9A4B2EDB-998D-4FDD-ED28-E18202AE31FF}"/>
              </a:ext>
            </a:extLst>
          </p:cNvPr>
          <p:cNvSpPr>
            <a:spLocks noGrp="1"/>
          </p:cNvSpPr>
          <p:nvPr>
            <p:ph idx="1"/>
          </p:nvPr>
        </p:nvSpPr>
        <p:spPr>
          <a:xfrm>
            <a:off x="6115317" y="2743200"/>
            <a:ext cx="5247340" cy="3496878"/>
          </a:xfrm>
        </p:spPr>
        <p:txBody>
          <a:bodyPr anchor="ctr">
            <a:normAutofit/>
          </a:bodyPr>
          <a:lstStyle/>
          <a:p>
            <a:pPr>
              <a:buNone/>
            </a:pPr>
            <a:r>
              <a:rPr lang="en-US" sz="1700"/>
              <a:t>   </a:t>
            </a:r>
            <a:r>
              <a:rPr lang="en-US" sz="1700">
                <a:latin typeface="Times New Roman" panose="02020603050405020304" pitchFamily="18" charset="0"/>
                <a:cs typeface="Times New Roman" panose="02020603050405020304" pitchFamily="18" charset="0"/>
              </a:rPr>
              <a:t>The Road Accident Analysis project focuses on understanding the patterns and contributing factors behind traffic accidents in the United Kingdom from 2019 to 2022. Utilizing a publicly available dataset from Kaggle, the project explores various dimensions including accident severity, vehicle involvement, road types, weather conditions, and geographic locations.</a:t>
            </a:r>
          </a:p>
          <a:p>
            <a:pPr>
              <a:buNone/>
            </a:pPr>
            <a:r>
              <a:rPr lang="en-US" sz="1700">
                <a:latin typeface="Times New Roman" panose="02020603050405020304" pitchFamily="18" charset="0"/>
                <a:cs typeface="Times New Roman" panose="02020603050405020304" pitchFamily="18" charset="0"/>
              </a:rPr>
              <a:t>   With over 600,000 records, the dataset provides detailed information on the number of casualties, types of vehicles involved, surface and lighting conditions, and accident locations based on latitude and longitude. The goal is to use interactive visual analytics to identify trends, high-risk zones, and underlying causes of accidents.</a:t>
            </a:r>
          </a:p>
          <a:p>
            <a:pPr>
              <a:buNone/>
            </a:pPr>
            <a:endParaRPr lang="en-US" sz="1700"/>
          </a:p>
        </p:txBody>
      </p:sp>
    </p:spTree>
    <p:extLst>
      <p:ext uri="{BB962C8B-B14F-4D97-AF65-F5344CB8AC3E}">
        <p14:creationId xmlns:p14="http://schemas.microsoft.com/office/powerpoint/2010/main" val="3758392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5" name="Group 24">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6" name="Freeform: Shape 2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Rectangle 1">
            <a:extLst>
              <a:ext uri="{FF2B5EF4-FFF2-40B4-BE49-F238E27FC236}">
                <a16:creationId xmlns:a16="http://schemas.microsoft.com/office/drawing/2014/main" id="{CF0C5ADB-630E-7EA7-2075-3DC9BB8BB055}"/>
              </a:ext>
            </a:extLst>
          </p:cNvPr>
          <p:cNvSpPr>
            <a:spLocks noChangeArrowheads="1"/>
          </p:cNvSpPr>
          <p:nvPr/>
        </p:nvSpPr>
        <p:spPr bwMode="auto">
          <a:xfrm>
            <a:off x="5665916" y="251209"/>
            <a:ext cx="5727508" cy="578383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Accident Density Mapping</a:t>
            </a:r>
            <a:br>
              <a:rPr kumimoji="0" lang="en-US" altLang="en-US" sz="20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Latitude and longitude fields were used to create heatmaps for visualizing geographic clusters of high accident frequency.</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Casualties Breakdown</a:t>
            </a:r>
            <a:br>
              <a:rPr kumimoji="0" lang="en-US" altLang="en-US" sz="20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Aggregated fields to separate and count Fatal, Serious, and Slight casualties independently for trend analysis and comparison.</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Accident Counts by Weekday</a:t>
            </a:r>
            <a:br>
              <a:rPr kumimoji="0" lang="en-US" altLang="en-US" sz="20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Extracted weekday names from accident date fields to evaluate weekly distribution and highlight high-risk days.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Road Type Impact Analysis</a:t>
            </a:r>
            <a:br>
              <a:rPr kumimoji="0" lang="en-US" altLang="en-US" sz="20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2"/>
                </a:solidFill>
                <a:effectLst/>
                <a:latin typeface="Times New Roman" panose="02020603050405020304" pitchFamily="18" charset="0"/>
                <a:cs typeface="Times New Roman" panose="02020603050405020304" pitchFamily="18" charset="0"/>
              </a:rPr>
              <a:t>Customized field aggregating accident counts per road type to assess the safety of different road infrastructures.</a:t>
            </a:r>
          </a:p>
        </p:txBody>
      </p:sp>
    </p:spTree>
    <p:extLst>
      <p:ext uri="{BB962C8B-B14F-4D97-AF65-F5344CB8AC3E}">
        <p14:creationId xmlns:p14="http://schemas.microsoft.com/office/powerpoint/2010/main" val="1603462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8FC2C97-B0E9-5227-3176-1B68805B9144}"/>
              </a:ext>
            </a:extLst>
          </p:cNvPr>
          <p:cNvSpPr>
            <a:spLocks noGrp="1"/>
          </p:cNvSpPr>
          <p:nvPr>
            <p:ph type="title"/>
          </p:nvPr>
        </p:nvSpPr>
        <p:spPr>
          <a:xfrm>
            <a:off x="640080" y="1243013"/>
            <a:ext cx="3855720" cy="4371974"/>
          </a:xfrm>
        </p:spPr>
        <p:txBody>
          <a:bodyPr>
            <a:normAutofit/>
          </a:bodyPr>
          <a:lstStyle/>
          <a:p>
            <a:r>
              <a:rPr lang="en-US" sz="3600" b="1" u="sng">
                <a:solidFill>
                  <a:schemeClr val="tx2"/>
                </a:solidFill>
                <a:latin typeface="Times New Roman" panose="02020603050405020304" pitchFamily="18" charset="0"/>
                <a:cs typeface="Times New Roman" panose="02020603050405020304" pitchFamily="18" charset="0"/>
              </a:rPr>
              <a:t>Dashboard Design</a:t>
            </a:r>
          </a:p>
        </p:txBody>
      </p:sp>
      <p:sp>
        <p:nvSpPr>
          <p:cNvPr id="3" name="Content Placeholder 2">
            <a:extLst>
              <a:ext uri="{FF2B5EF4-FFF2-40B4-BE49-F238E27FC236}">
                <a16:creationId xmlns:a16="http://schemas.microsoft.com/office/drawing/2014/main" id="{F95A8A85-A239-BBF3-9A05-7DE8F7B2F3EB}"/>
              </a:ext>
            </a:extLst>
          </p:cNvPr>
          <p:cNvSpPr>
            <a:spLocks noGrp="1"/>
          </p:cNvSpPr>
          <p:nvPr>
            <p:ph idx="1"/>
          </p:nvPr>
        </p:nvSpPr>
        <p:spPr>
          <a:xfrm>
            <a:off x="5546690" y="140677"/>
            <a:ext cx="5846734" cy="5894363"/>
          </a:xfrm>
        </p:spPr>
        <p:txBody>
          <a:bodyPr anchor="ctr">
            <a:normAutofit/>
          </a:bodyPr>
          <a:lstStyle/>
          <a:p>
            <a:pPr marL="0" indent="0">
              <a:buNone/>
            </a:pPr>
            <a:r>
              <a:rPr lang="en-US" sz="2000" b="1" dirty="0">
                <a:solidFill>
                  <a:schemeClr val="tx2"/>
                </a:solidFill>
                <a:latin typeface="Times New Roman" panose="02020603050405020304" pitchFamily="18" charset="0"/>
                <a:cs typeface="Times New Roman" panose="02020603050405020304" pitchFamily="18" charset="0"/>
              </a:rPr>
              <a:t>We created three dashboards to explore road accident patterns:</a:t>
            </a:r>
          </a:p>
          <a:p>
            <a:pPr marL="0" indent="0">
              <a:buNone/>
            </a:pPr>
            <a:endParaRPr lang="en-US" sz="2000" dirty="0">
              <a:solidFill>
                <a:schemeClr val="tx2"/>
              </a:solidFill>
              <a:latin typeface="Times New Roman" panose="02020603050405020304" pitchFamily="18" charset="0"/>
              <a:cs typeface="Times New Roman" panose="02020603050405020304" pitchFamily="18" charset="0"/>
            </a:endParaRPr>
          </a:p>
          <a:p>
            <a:pPr marL="514350" indent="-514350">
              <a:buAutoNum type="arabicParenR"/>
            </a:pPr>
            <a:r>
              <a:rPr lang="en-US" sz="2000" b="1" dirty="0">
                <a:solidFill>
                  <a:schemeClr val="tx2"/>
                </a:solidFill>
                <a:latin typeface="Times New Roman" panose="02020603050405020304" pitchFamily="18" charset="0"/>
                <a:cs typeface="Times New Roman" panose="02020603050405020304" pitchFamily="18" charset="0"/>
              </a:rPr>
              <a:t>Road Accident Overview Dashboard:</a:t>
            </a:r>
            <a:br>
              <a:rPr lang="en-US" sz="2000" dirty="0">
                <a:solidFill>
                  <a:schemeClr val="tx2"/>
                </a:solidFill>
                <a:latin typeface="Times New Roman" panose="02020603050405020304" pitchFamily="18" charset="0"/>
                <a:cs typeface="Times New Roman" panose="02020603050405020304" pitchFamily="18" charset="0"/>
              </a:rPr>
            </a:br>
            <a:r>
              <a:rPr lang="en-US" sz="2000" dirty="0">
                <a:solidFill>
                  <a:schemeClr val="tx2"/>
                </a:solidFill>
                <a:latin typeface="Times New Roman" panose="02020603050405020304" pitchFamily="18" charset="0"/>
                <a:cs typeface="Times New Roman" panose="02020603050405020304" pitchFamily="18" charset="0"/>
              </a:rPr>
              <a:t>Shows the total number of accidents and casualties, along with accident trends, severity breakdown, and maps of accident locations.</a:t>
            </a:r>
          </a:p>
          <a:p>
            <a:pPr marL="514350" indent="-514350">
              <a:buAutoNum type="arabicParenR"/>
            </a:pPr>
            <a:r>
              <a:rPr lang="en-US" sz="2000" b="1" dirty="0">
                <a:solidFill>
                  <a:schemeClr val="tx2"/>
                </a:solidFill>
                <a:latin typeface="Times New Roman" panose="02020603050405020304" pitchFamily="18" charset="0"/>
                <a:cs typeface="Times New Roman" panose="02020603050405020304" pitchFamily="18" charset="0"/>
              </a:rPr>
              <a:t>Accidents by Day and Vehicle Safety Dashboard:</a:t>
            </a:r>
            <a:br>
              <a:rPr lang="en-US" sz="2000" dirty="0">
                <a:solidFill>
                  <a:schemeClr val="tx2"/>
                </a:solidFill>
                <a:latin typeface="Times New Roman" panose="02020603050405020304" pitchFamily="18" charset="0"/>
                <a:cs typeface="Times New Roman" panose="02020603050405020304" pitchFamily="18" charset="0"/>
              </a:rPr>
            </a:br>
            <a:r>
              <a:rPr lang="en-US" sz="2000" dirty="0">
                <a:solidFill>
                  <a:schemeClr val="tx2"/>
                </a:solidFill>
                <a:latin typeface="Times New Roman" panose="02020603050405020304" pitchFamily="18" charset="0"/>
                <a:cs typeface="Times New Roman" panose="02020603050405020304" pitchFamily="18" charset="0"/>
              </a:rPr>
              <a:t>Displays how accidents vary by day of the week and vehicle type. Includes weekday comparisons, light condition effects, and safety insights by vehicle category.</a:t>
            </a:r>
          </a:p>
          <a:p>
            <a:pPr marL="514350" indent="-514350">
              <a:buAutoNum type="arabicParenR"/>
            </a:pPr>
            <a:r>
              <a:rPr lang="en-US" sz="2000" b="1" dirty="0">
                <a:solidFill>
                  <a:schemeClr val="tx2"/>
                </a:solidFill>
                <a:latin typeface="Times New Roman" panose="02020603050405020304" pitchFamily="18" charset="0"/>
                <a:cs typeface="Times New Roman" panose="02020603050405020304" pitchFamily="18" charset="0"/>
              </a:rPr>
              <a:t>Environmental &amp; Road Condition Dashboard:</a:t>
            </a:r>
            <a:br>
              <a:rPr lang="en-US" sz="2000" dirty="0">
                <a:solidFill>
                  <a:schemeClr val="tx2"/>
                </a:solidFill>
                <a:latin typeface="Times New Roman" panose="02020603050405020304" pitchFamily="18" charset="0"/>
                <a:cs typeface="Times New Roman" panose="02020603050405020304" pitchFamily="18" charset="0"/>
              </a:rPr>
            </a:br>
            <a:r>
              <a:rPr lang="en-US" sz="2000" dirty="0">
                <a:solidFill>
                  <a:schemeClr val="tx2"/>
                </a:solidFill>
                <a:latin typeface="Times New Roman" panose="02020603050405020304" pitchFamily="18" charset="0"/>
                <a:cs typeface="Times New Roman" panose="02020603050405020304" pitchFamily="18" charset="0"/>
              </a:rPr>
              <a:t>Focuses on how weather and road conditions affect accident severity. Includes visualizations for road types, weather conditions, and a map showing accident density.</a:t>
            </a:r>
          </a:p>
        </p:txBody>
      </p:sp>
    </p:spTree>
    <p:extLst>
      <p:ext uri="{BB962C8B-B14F-4D97-AF65-F5344CB8AC3E}">
        <p14:creationId xmlns:p14="http://schemas.microsoft.com/office/powerpoint/2010/main" val="61027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ABBC61-5530-8B2E-7C48-00D8854EBDC6}"/>
              </a:ext>
            </a:extLst>
          </p:cNvPr>
          <p:cNvSpPr>
            <a:spLocks noGrp="1"/>
          </p:cNvSpPr>
          <p:nvPr>
            <p:ph type="title"/>
          </p:nvPr>
        </p:nvSpPr>
        <p:spPr>
          <a:xfrm>
            <a:off x="630935" y="639520"/>
            <a:ext cx="4142031" cy="1719072"/>
          </a:xfrm>
        </p:spPr>
        <p:txBody>
          <a:bodyPr anchor="b">
            <a:normAutofit/>
          </a:bodyPr>
          <a:lstStyle/>
          <a:p>
            <a:r>
              <a:rPr lang="en-US" sz="5400" b="1" u="sng" dirty="0">
                <a:latin typeface="Times New Roman" panose="02020603050405020304" pitchFamily="18" charset="0"/>
                <a:cs typeface="Times New Roman" panose="02020603050405020304" pitchFamily="18" charset="0"/>
              </a:rPr>
              <a:t>Dashboard 1 Design</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2307A8-F132-ACA7-0503-403616036BD9}"/>
              </a:ext>
            </a:extLst>
          </p:cNvPr>
          <p:cNvSpPr>
            <a:spLocks noGrp="1"/>
          </p:cNvSpPr>
          <p:nvPr>
            <p:ph idx="1"/>
          </p:nvPr>
        </p:nvSpPr>
        <p:spPr>
          <a:xfrm>
            <a:off x="630936" y="2807208"/>
            <a:ext cx="4023360" cy="3410712"/>
          </a:xfrm>
        </p:spPr>
        <p:txBody>
          <a:bodyPr anchor="t">
            <a:normAutofit/>
          </a:bodyPr>
          <a:lstStyle/>
          <a:p>
            <a:pPr marL="0" indent="0">
              <a:buNone/>
            </a:pPr>
            <a:r>
              <a:rPr lang="en-US" dirty="0">
                <a:latin typeface="Times New Roman" panose="02020603050405020304" pitchFamily="18" charset="0"/>
                <a:cs typeface="Times New Roman" panose="02020603050405020304" pitchFamily="18" charset="0"/>
              </a:rPr>
              <a:t>Road Accident Dashboard</a:t>
            </a:r>
          </a:p>
          <a:p>
            <a:pPr marL="0" indent="0">
              <a:buNone/>
            </a:pPr>
            <a:endParaRPr lang="en-US" sz="2200" dirty="0"/>
          </a:p>
          <a:p>
            <a:pPr marL="0" indent="0">
              <a:buNone/>
            </a:pPr>
            <a:endParaRPr lang="en-US" sz="2200" dirty="0"/>
          </a:p>
        </p:txBody>
      </p:sp>
      <p:pic>
        <p:nvPicPr>
          <p:cNvPr id="5" name="Picture 4" descr="A screenshot of a car accident dashboard&#10;&#10;AI-generated content may be incorrect.">
            <a:extLst>
              <a:ext uri="{FF2B5EF4-FFF2-40B4-BE49-F238E27FC236}">
                <a16:creationId xmlns:a16="http://schemas.microsoft.com/office/drawing/2014/main" id="{DC7CE3A3-CACD-BFDE-6A3F-05460C014B47}"/>
              </a:ext>
            </a:extLst>
          </p:cNvPr>
          <p:cNvPicPr>
            <a:picLocks noChangeAspect="1"/>
          </p:cNvPicPr>
          <p:nvPr/>
        </p:nvPicPr>
        <p:blipFill>
          <a:blip r:embed="rId2"/>
          <a:stretch>
            <a:fillRect/>
          </a:stretch>
        </p:blipFill>
        <p:spPr>
          <a:xfrm>
            <a:off x="4654296" y="1124884"/>
            <a:ext cx="6903720" cy="4608232"/>
          </a:xfrm>
          <a:prstGeom prst="rect">
            <a:avLst/>
          </a:prstGeom>
        </p:spPr>
      </p:pic>
    </p:spTree>
    <p:extLst>
      <p:ext uri="{BB962C8B-B14F-4D97-AF65-F5344CB8AC3E}">
        <p14:creationId xmlns:p14="http://schemas.microsoft.com/office/powerpoint/2010/main" val="3398827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A8009-5F21-F5FF-1FB8-613A20C0D745}"/>
              </a:ext>
            </a:extLst>
          </p:cNvPr>
          <p:cNvSpPr txBox="1"/>
          <p:nvPr/>
        </p:nvSpPr>
        <p:spPr>
          <a:xfrm>
            <a:off x="815240" y="274112"/>
            <a:ext cx="10776992" cy="6740307"/>
          </a:xfrm>
          <a:prstGeom prst="rect">
            <a:avLst/>
          </a:prstGeom>
          <a:noFill/>
        </p:spPr>
        <p:txBody>
          <a:bodyPr wrap="square">
            <a:spAutoFit/>
          </a:bodyPr>
          <a:lstStyle/>
          <a:p>
            <a:pPr>
              <a:buNone/>
            </a:pPr>
            <a:r>
              <a:rPr lang="en-US" sz="2000" b="1" dirty="0">
                <a:latin typeface="Times New Roman" panose="02020603050405020304" pitchFamily="18" charset="0"/>
                <a:cs typeface="Times New Roman" panose="02020603050405020304" pitchFamily="18" charset="0"/>
              </a:rPr>
              <a:t>Wireframe:</a:t>
            </a:r>
          </a:p>
          <a:p>
            <a:r>
              <a:rPr lang="en-US" dirty="0">
                <a:latin typeface="Times New Roman" panose="02020603050405020304" pitchFamily="18" charset="0"/>
                <a:cs typeface="Times New Roman" panose="02020603050405020304" pitchFamily="18" charset="0"/>
              </a:rPr>
              <a:t>The wireframe was created to plan the structure and flow of the </a:t>
            </a:r>
            <a:r>
              <a:rPr lang="en-US" b="1" dirty="0">
                <a:latin typeface="Times New Roman" panose="02020603050405020304" pitchFamily="18" charset="0"/>
                <a:cs typeface="Times New Roman" panose="02020603050405020304" pitchFamily="18" charset="0"/>
              </a:rPr>
              <a:t>Road Accident Dashboard</a:t>
            </a:r>
            <a:r>
              <a:rPr lang="en-US" dirty="0">
                <a:latin typeface="Times New Roman" panose="02020603050405020304" pitchFamily="18" charset="0"/>
                <a:cs typeface="Times New Roman" panose="02020603050405020304" pitchFamily="18" charset="0"/>
              </a:rPr>
              <a:t> before building it in Tableau. This helped ensure the dashboard was informative, user-friendly, and visually balanced.</a:t>
            </a:r>
          </a:p>
          <a:p>
            <a:endParaRPr lang="en-US"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Key Components: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Title &amp; Filters Panel:</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Clearly labeled title and dropdowns to select: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Current and Previous Year</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Accident Severity level (Fatal, Serious, Slight)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KPI Cards (Left Column):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Display key metrics with YoY changes: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Total Accidents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Total Casualties (Fatal, Serious, Slight)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Monthly trend line charts for each</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Vehicle &amp; Environmental Charts (Top-Center Row):</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Fatalities by </a:t>
            </a:r>
            <a:r>
              <a:rPr lang="en-US" b="1" dirty="0">
                <a:latin typeface="Times New Roman" panose="02020603050405020304" pitchFamily="18" charset="0"/>
                <a:cs typeface="Times New Roman" panose="02020603050405020304" pitchFamily="18" charset="0"/>
              </a:rPr>
              <a:t>Vehicle Type</a:t>
            </a:r>
            <a:r>
              <a:rPr lang="en-US" dirty="0">
                <a:latin typeface="Times New Roman" panose="02020603050405020304" pitchFamily="18" charset="0"/>
                <a:cs typeface="Times New Roman" panose="02020603050405020304" pitchFamily="18" charset="0"/>
              </a:rPr>
              <a:t> (icon KPIs)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Fatalities by </a:t>
            </a:r>
            <a:r>
              <a:rPr lang="en-US" b="1" dirty="0">
                <a:latin typeface="Times New Roman" panose="02020603050405020304" pitchFamily="18" charset="0"/>
                <a:cs typeface="Times New Roman" panose="02020603050405020304" pitchFamily="18" charset="0"/>
              </a:rPr>
              <a:t>Weather Condition</a:t>
            </a:r>
            <a:r>
              <a:rPr lang="en-US" dirty="0">
                <a:latin typeface="Times New Roman" panose="02020603050405020304" pitchFamily="18" charset="0"/>
                <a:cs typeface="Times New Roman" panose="02020603050405020304" pitchFamily="18" charset="0"/>
              </a:rPr>
              <a:t> (Donut chart)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Fatalities by </a:t>
            </a:r>
            <a:r>
              <a:rPr lang="en-US" b="1" dirty="0">
                <a:latin typeface="Times New Roman" panose="02020603050405020304" pitchFamily="18" charset="0"/>
                <a:cs typeface="Times New Roman" panose="02020603050405020304" pitchFamily="18" charset="0"/>
              </a:rPr>
              <a:t>Road Surface</a:t>
            </a:r>
            <a:r>
              <a:rPr lang="en-US" dirty="0">
                <a:latin typeface="Times New Roman" panose="02020603050405020304" pitchFamily="18" charset="0"/>
                <a:cs typeface="Times New Roman" panose="02020603050405020304" pitchFamily="18" charset="0"/>
              </a:rPr>
              <a:t> (Donut chart)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Location Map (Top-Right):</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Interactive map with accident hotspots based on latitude/longitude</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Road Type Analysis (Bottom-Center):</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Bar chart showing Fatalities by Road Type</a:t>
            </a:r>
          </a:p>
          <a:p>
            <a:endParaRPr lang="en-US" dirty="0"/>
          </a:p>
        </p:txBody>
      </p:sp>
    </p:spTree>
    <p:extLst>
      <p:ext uri="{BB962C8B-B14F-4D97-AF65-F5344CB8AC3E}">
        <p14:creationId xmlns:p14="http://schemas.microsoft.com/office/powerpoint/2010/main" val="1737564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54651E-D56A-3021-714C-3F9DF0461E83}"/>
              </a:ext>
            </a:extLst>
          </p:cNvPr>
          <p:cNvSpPr txBox="1"/>
          <p:nvPr/>
        </p:nvSpPr>
        <p:spPr>
          <a:xfrm>
            <a:off x="552660" y="472273"/>
            <a:ext cx="9407417" cy="6555641"/>
          </a:xfrm>
          <a:prstGeom prst="rect">
            <a:avLst/>
          </a:prstGeom>
          <a:noFill/>
        </p:spPr>
        <p:txBody>
          <a:bodyPr wrap="square" rtlCol="0">
            <a:spAutoFit/>
          </a:bodyPr>
          <a:lstStyle/>
          <a:p>
            <a:pPr>
              <a:buNone/>
            </a:pPr>
            <a:r>
              <a:rPr lang="en-US" sz="2800" b="1" u="sng" dirty="0">
                <a:latin typeface="Times New Roman" panose="02020603050405020304" pitchFamily="18" charset="0"/>
                <a:cs typeface="Times New Roman" panose="02020603050405020304" pitchFamily="18" charset="0"/>
              </a:rPr>
              <a:t>Dashboard Details</a:t>
            </a:r>
          </a:p>
          <a:p>
            <a:pPr>
              <a:buNone/>
            </a:pPr>
            <a:endParaRPr lang="en-US" sz="2800" b="1" u="sng"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Goal of the Dashboard:</a:t>
            </a:r>
          </a:p>
          <a:p>
            <a:pPr>
              <a:buNone/>
            </a:pPr>
            <a:endParaRPr lang="en-US" sz="20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primary objective of this dashboard is to provide a </a:t>
            </a:r>
            <a:r>
              <a:rPr lang="en-US" b="1" dirty="0">
                <a:latin typeface="Times New Roman" panose="02020603050405020304" pitchFamily="18" charset="0"/>
                <a:cs typeface="Times New Roman" panose="02020603050405020304" pitchFamily="18" charset="0"/>
              </a:rPr>
              <a:t>comprehensive overview</a:t>
            </a:r>
            <a:r>
              <a:rPr lang="en-US" dirty="0">
                <a:latin typeface="Times New Roman" panose="02020603050405020304" pitchFamily="18" charset="0"/>
                <a:cs typeface="Times New Roman" panose="02020603050405020304" pitchFamily="18" charset="0"/>
              </a:rPr>
              <a:t> of road accident trends across the UK. It enables users to analyze accident patterns based on </a:t>
            </a:r>
            <a:r>
              <a:rPr lang="en-US" b="1" dirty="0">
                <a:latin typeface="Times New Roman" panose="02020603050405020304" pitchFamily="18" charset="0"/>
                <a:cs typeface="Times New Roman" panose="02020603050405020304" pitchFamily="18" charset="0"/>
              </a:rPr>
              <a:t>casualty severity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vehicle types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road surface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weather conditions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locations</a:t>
            </a:r>
            <a:r>
              <a:rPr lang="en-US" dirty="0">
                <a:latin typeface="Times New Roman" panose="02020603050405020304" pitchFamily="18" charset="0"/>
                <a:cs typeface="Times New Roman" panose="02020603050405020304" pitchFamily="18" charset="0"/>
              </a:rPr>
              <a:t>. This dashboard is particularly useful for identifying </a:t>
            </a:r>
            <a:r>
              <a:rPr lang="en-US" b="1" dirty="0">
                <a:latin typeface="Times New Roman" panose="02020603050405020304" pitchFamily="18" charset="0"/>
                <a:cs typeface="Times New Roman" panose="02020603050405020304" pitchFamily="18" charset="0"/>
              </a:rPr>
              <a:t>high-risk zones</a:t>
            </a:r>
            <a:r>
              <a:rPr lang="en-US" dirty="0">
                <a:latin typeface="Times New Roman" panose="02020603050405020304" pitchFamily="18" charset="0"/>
                <a:cs typeface="Times New Roman" panose="02020603050405020304" pitchFamily="18" charset="0"/>
              </a:rPr>
              <a:t>, evaluating the safety of different vehicle categories, and understanding how environmental factors contribute to road accidents.</a:t>
            </a:r>
          </a:p>
          <a:p>
            <a:endParaRPr lang="en-US"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Layout</a:t>
            </a:r>
          </a:p>
          <a:p>
            <a:pPr>
              <a:buNone/>
            </a:pPr>
            <a:r>
              <a:rPr lang="en-US" dirty="0">
                <a:latin typeface="Times New Roman" panose="02020603050405020304" pitchFamily="18" charset="0"/>
                <a:cs typeface="Times New Roman" panose="02020603050405020304" pitchFamily="18" charset="0"/>
              </a:rPr>
              <a:t>The layout follows a </a:t>
            </a:r>
            <a:r>
              <a:rPr lang="en-US" b="1" dirty="0">
                <a:latin typeface="Times New Roman" panose="02020603050405020304" pitchFamily="18" charset="0"/>
                <a:cs typeface="Times New Roman" panose="02020603050405020304" pitchFamily="18" charset="0"/>
              </a:rPr>
              <a:t>Z-pattern layout</a:t>
            </a:r>
            <a:r>
              <a:rPr lang="en-US" dirty="0">
                <a:latin typeface="Times New Roman" panose="02020603050405020304" pitchFamily="18" charset="0"/>
                <a:cs typeface="Times New Roman" panose="02020603050405020304" pitchFamily="18" charset="0"/>
              </a:rPr>
              <a:t> for enhanced user engagement:</a:t>
            </a:r>
          </a:p>
          <a:p>
            <a:pPr>
              <a:buFont typeface="+mj-lt"/>
              <a:buAutoNum type="arabicPeriod"/>
            </a:pPr>
            <a:r>
              <a:rPr lang="en-US" b="1" dirty="0">
                <a:latin typeface="Times New Roman" panose="02020603050405020304" pitchFamily="18" charset="0"/>
                <a:cs typeface="Times New Roman" panose="02020603050405020304" pitchFamily="18" charset="0"/>
              </a:rPr>
              <a:t>KPI Cards (Top-Left Vertical Block):</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Show overall statistics:</a:t>
            </a: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Total Accidents</a:t>
            </a: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Fatal, Serious, and Slight Casualties</a:t>
            </a: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Monthly trends for each severity type</a:t>
            </a:r>
          </a:p>
          <a:p>
            <a:pPr>
              <a:buFont typeface="+mj-lt"/>
              <a:buAutoNum type="arabicPeriod"/>
            </a:pPr>
            <a:r>
              <a:rPr lang="en-US" b="1" dirty="0">
                <a:latin typeface="Times New Roman" panose="02020603050405020304" pitchFamily="18" charset="0"/>
                <a:cs typeface="Times New Roman" panose="02020603050405020304" pitchFamily="18" charset="0"/>
              </a:rPr>
              <a:t>Filter Panel (Top-Right):</a:t>
            </a:r>
            <a:endParaRPr lang="en-US"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Dropdowns for Year Comparison (Current vs. Previous)</a:t>
            </a:r>
          </a:p>
          <a:p>
            <a:pPr marL="742950" lvl="1" indent="-285750">
              <a:buFont typeface="+mj-lt"/>
              <a:buAutoNum type="arabicPeriod"/>
            </a:pPr>
            <a:r>
              <a:rPr lang="en-US" dirty="0">
                <a:latin typeface="Times New Roman" panose="02020603050405020304" pitchFamily="18" charset="0"/>
                <a:cs typeface="Times New Roman" panose="02020603050405020304" pitchFamily="18" charset="0"/>
              </a:rPr>
              <a:t>Accident Severity Selector</a:t>
            </a: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9049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36BD3F-431D-9ADA-4F05-13F00C983100}"/>
              </a:ext>
            </a:extLst>
          </p:cNvPr>
          <p:cNvSpPr txBox="1"/>
          <p:nvPr/>
        </p:nvSpPr>
        <p:spPr>
          <a:xfrm>
            <a:off x="825910" y="1213009"/>
            <a:ext cx="8259096" cy="4678204"/>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3. Category Breakdown (Middle Row):</a:t>
            </a:r>
            <a:endParaRPr lang="en-US" sz="20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2000" dirty="0">
                <a:latin typeface="Times New Roman" panose="02020603050405020304" pitchFamily="18" charset="0"/>
                <a:cs typeface="Times New Roman" panose="02020603050405020304" pitchFamily="18" charset="0"/>
              </a:rPr>
              <a:t>Fatalities by Vehicle Type (Icons)</a:t>
            </a:r>
          </a:p>
          <a:p>
            <a:pPr marL="742950" lvl="1" indent="-285750">
              <a:buFont typeface="+mj-lt"/>
              <a:buAutoNum type="arabicPeriod"/>
            </a:pPr>
            <a:r>
              <a:rPr lang="en-US" sz="2000" dirty="0">
                <a:latin typeface="Times New Roman" panose="02020603050405020304" pitchFamily="18" charset="0"/>
                <a:cs typeface="Times New Roman" panose="02020603050405020304" pitchFamily="18" charset="0"/>
              </a:rPr>
              <a:t>Pie Charts for Weather &amp; Road Surface conditions</a:t>
            </a:r>
          </a:p>
          <a:p>
            <a:r>
              <a:rPr lang="en-US" sz="2000" b="1" dirty="0">
                <a:latin typeface="Times New Roman" panose="02020603050405020304" pitchFamily="18" charset="0"/>
                <a:cs typeface="Times New Roman" panose="02020603050405020304" pitchFamily="18" charset="0"/>
              </a:rPr>
              <a:t>4. Spatial &amp; Categorical Insights (Bottom Row):</a:t>
            </a:r>
            <a:endParaRPr lang="en-US" sz="20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2000" b="1" dirty="0">
                <a:latin typeface="Times New Roman" panose="02020603050405020304" pitchFamily="18" charset="0"/>
                <a:cs typeface="Times New Roman" panose="02020603050405020304" pitchFamily="18" charset="0"/>
              </a:rPr>
              <a:t>Left:</a:t>
            </a:r>
            <a:r>
              <a:rPr lang="en-US" sz="2000" dirty="0">
                <a:latin typeface="Times New Roman" panose="02020603050405020304" pitchFamily="18" charset="0"/>
                <a:cs typeface="Times New Roman" panose="02020603050405020304" pitchFamily="18" charset="0"/>
              </a:rPr>
              <a:t> Fatalities by Road Type (Bar Chart)</a:t>
            </a:r>
          </a:p>
          <a:p>
            <a:pPr marL="742950" lvl="1" indent="-285750">
              <a:buFont typeface="+mj-lt"/>
              <a:buAutoNum type="arabicPeriod"/>
            </a:pPr>
            <a:r>
              <a:rPr lang="en-US" sz="2000" b="1" dirty="0">
                <a:latin typeface="Times New Roman" panose="02020603050405020304" pitchFamily="18" charset="0"/>
                <a:cs typeface="Times New Roman" panose="02020603050405020304" pitchFamily="18" charset="0"/>
              </a:rPr>
              <a:t>Right:</a:t>
            </a:r>
            <a:r>
              <a:rPr lang="en-US" sz="2000" dirty="0">
                <a:latin typeface="Times New Roman" panose="02020603050405020304" pitchFamily="18" charset="0"/>
                <a:cs typeface="Times New Roman" panose="02020603050405020304" pitchFamily="18" charset="0"/>
              </a:rPr>
              <a:t> Geographic Accident Hotspots (UK Map)</a:t>
            </a:r>
          </a:p>
          <a:p>
            <a:pPr marL="742950" lvl="1" indent="-285750">
              <a:buFont typeface="+mj-lt"/>
              <a:buAutoNum type="arabicPeriod"/>
            </a:pPr>
            <a:endParaRPr lang="en-US" sz="2000"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Insights Delivered:</a:t>
            </a:r>
          </a:p>
          <a:p>
            <a:pPr>
              <a:buNone/>
            </a:pPr>
            <a:endParaRPr lang="en-US" sz="20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Identifies the </a:t>
            </a:r>
            <a:r>
              <a:rPr lang="en-US" sz="2000" b="1" dirty="0">
                <a:latin typeface="Times New Roman" panose="02020603050405020304" pitchFamily="18" charset="0"/>
                <a:cs typeface="Times New Roman" panose="02020603050405020304" pitchFamily="18" charset="0"/>
              </a:rPr>
              <a:t>most dangerous road types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weather scenarios</a:t>
            </a:r>
            <a:r>
              <a:rPr lang="en-US" sz="20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Shows </a:t>
            </a:r>
            <a:r>
              <a:rPr lang="en-US" sz="2000" b="1" dirty="0">
                <a:latin typeface="Times New Roman" panose="02020603050405020304" pitchFamily="18" charset="0"/>
                <a:cs typeface="Times New Roman" panose="02020603050405020304" pitchFamily="18" charset="0"/>
              </a:rPr>
              <a:t>which vehicle types are most involved</a:t>
            </a:r>
            <a:r>
              <a:rPr lang="en-US" sz="2000" dirty="0">
                <a:latin typeface="Times New Roman" panose="02020603050405020304" pitchFamily="18" charset="0"/>
                <a:cs typeface="Times New Roman" panose="02020603050405020304" pitchFamily="18" charset="0"/>
              </a:rPr>
              <a:t> in fatal crashes.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Reveals </a:t>
            </a:r>
            <a:r>
              <a:rPr lang="en-US" sz="2000" b="1" dirty="0">
                <a:latin typeface="Times New Roman" panose="02020603050405020304" pitchFamily="18" charset="0"/>
                <a:cs typeface="Times New Roman" panose="02020603050405020304" pitchFamily="18" charset="0"/>
              </a:rPr>
              <a:t>monthly and yearly trends</a:t>
            </a:r>
            <a:r>
              <a:rPr lang="en-US" sz="2000" dirty="0">
                <a:latin typeface="Times New Roman" panose="02020603050405020304" pitchFamily="18" charset="0"/>
                <a:cs typeface="Times New Roman" panose="02020603050405020304" pitchFamily="18" charset="0"/>
              </a:rPr>
              <a:t> in road casualties.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Pinpoints </a:t>
            </a:r>
            <a:r>
              <a:rPr lang="en-US" sz="2000" b="1" dirty="0">
                <a:latin typeface="Times New Roman" panose="02020603050405020304" pitchFamily="18" charset="0"/>
                <a:cs typeface="Times New Roman" panose="02020603050405020304" pitchFamily="18" charset="0"/>
              </a:rPr>
              <a:t>geographical accident hotspots</a:t>
            </a:r>
            <a:r>
              <a:rPr lang="en-US" sz="2000" dirty="0">
                <a:latin typeface="Times New Roman" panose="02020603050405020304" pitchFamily="18" charset="0"/>
                <a:cs typeface="Times New Roman" panose="02020603050405020304" pitchFamily="18" charset="0"/>
              </a:rPr>
              <a:t> using spatial mapping.</a:t>
            </a:r>
          </a:p>
          <a:p>
            <a:pPr lvl="1"/>
            <a:endParaRPr lang="en-US"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2227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F36943-6287-4DC8-A2C9-8CD0C89D4988}"/>
              </a:ext>
            </a:extLst>
          </p:cNvPr>
          <p:cNvSpPr txBox="1"/>
          <p:nvPr/>
        </p:nvSpPr>
        <p:spPr>
          <a:xfrm>
            <a:off x="911699" y="1151453"/>
            <a:ext cx="9009049" cy="4555093"/>
          </a:xfrm>
          <a:prstGeom prst="rect">
            <a:avLst/>
          </a:prstGeom>
          <a:noFill/>
        </p:spPr>
        <p:txBody>
          <a:bodyPr wrap="square" rtlCol="0">
            <a:spAutoFit/>
          </a:bodyPr>
          <a:lstStyle/>
          <a:p>
            <a:pPr>
              <a:buNone/>
            </a:pPr>
            <a:r>
              <a:rPr lang="en-US" sz="2800" b="1" u="sng" dirty="0">
                <a:latin typeface="Times New Roman" panose="02020603050405020304" pitchFamily="18" charset="0"/>
                <a:cs typeface="Times New Roman" panose="02020603050405020304" pitchFamily="18" charset="0"/>
              </a:rPr>
              <a:t>Dashboard Details</a:t>
            </a:r>
          </a:p>
          <a:p>
            <a:pPr>
              <a:buNone/>
            </a:pPr>
            <a:endParaRPr lang="en-US" sz="2000" b="1" dirty="0">
              <a:latin typeface="Times New Roman" panose="02020603050405020304" pitchFamily="18" charset="0"/>
              <a:cs typeface="Times New Roman" panose="02020603050405020304" pitchFamily="18" charset="0"/>
            </a:endParaRPr>
          </a:p>
          <a:p>
            <a:pPr>
              <a:buNone/>
            </a:pPr>
            <a:r>
              <a:rPr lang="en-US" sz="2400" b="1" dirty="0">
                <a:latin typeface="Times New Roman" panose="02020603050405020304" pitchFamily="18" charset="0"/>
                <a:cs typeface="Times New Roman" panose="02020603050405020304" pitchFamily="18" charset="0"/>
              </a:rPr>
              <a:t>Contents</a:t>
            </a:r>
          </a:p>
          <a:p>
            <a:pPr>
              <a:buNone/>
            </a:pPr>
            <a:endParaRPr lang="en-US" sz="2000" b="1"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KPI Cards: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Total Accidents:</a:t>
            </a:r>
            <a:r>
              <a:rPr lang="en-US" sz="2000" dirty="0">
                <a:latin typeface="Times New Roman" panose="02020603050405020304" pitchFamily="18" charset="0"/>
                <a:cs typeface="Times New Roman" panose="02020603050405020304" pitchFamily="18" charset="0"/>
              </a:rPr>
              <a:t> Total number of recorded road accidents within the selected period.</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Fatal Casualties:</a:t>
            </a:r>
            <a:r>
              <a:rPr lang="en-US" sz="2000" dirty="0">
                <a:latin typeface="Times New Roman" panose="02020603050405020304" pitchFamily="18" charset="0"/>
                <a:cs typeface="Times New Roman" panose="02020603050405020304" pitchFamily="18" charset="0"/>
              </a:rPr>
              <a:t> Total number of deaths resulting from road accidents.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Serious &amp; Slight Casualties:</a:t>
            </a:r>
            <a:r>
              <a:rPr lang="en-US" sz="2000" dirty="0">
                <a:latin typeface="Times New Roman" panose="02020603050405020304" pitchFamily="18" charset="0"/>
                <a:cs typeface="Times New Roman" panose="02020603050405020304" pitchFamily="18" charset="0"/>
              </a:rPr>
              <a:t> Number of non-fatal injuries, categorized by severity.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Each KPI is accompanied by a </a:t>
            </a:r>
            <a:r>
              <a:rPr lang="en-US" sz="2000" b="1" dirty="0">
                <a:latin typeface="Times New Roman" panose="02020603050405020304" pitchFamily="18" charset="0"/>
                <a:cs typeface="Times New Roman" panose="02020603050405020304" pitchFamily="18" charset="0"/>
              </a:rPr>
              <a:t>monthly trend chart</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YoY percentage change</a:t>
            </a:r>
            <a:r>
              <a:rPr lang="en-US" sz="2000" dirty="0">
                <a:latin typeface="Times New Roman" panose="02020603050405020304" pitchFamily="18" charset="0"/>
                <a:cs typeface="Times New Roman" panose="02020603050405020304" pitchFamily="18" charset="0"/>
              </a:rPr>
              <a:t> for trend comparison.</a:t>
            </a:r>
          </a:p>
          <a:p>
            <a:pPr>
              <a:buNone/>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Charts &amp; Visuals: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Vehicle Type Icons:</a:t>
            </a:r>
            <a:r>
              <a:rPr lang="en-US" sz="2000" dirty="0">
                <a:latin typeface="Times New Roman" panose="02020603050405020304" pitchFamily="18" charset="0"/>
                <a:cs typeface="Times New Roman" panose="02020603050405020304" pitchFamily="18" charset="0"/>
              </a:rPr>
              <a:t> Shows fatal casualties by different vehicle types (car, bus, van, etc.), with counts and percentage changes.</a:t>
            </a:r>
          </a:p>
          <a:p>
            <a:endParaRPr lang="en-US" dirty="0"/>
          </a:p>
        </p:txBody>
      </p:sp>
    </p:spTree>
    <p:extLst>
      <p:ext uri="{BB962C8B-B14F-4D97-AF65-F5344CB8AC3E}">
        <p14:creationId xmlns:p14="http://schemas.microsoft.com/office/powerpoint/2010/main" val="573693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38513-7A64-C60A-1AA1-1087576F8ED1}"/>
              </a:ext>
            </a:extLst>
          </p:cNvPr>
          <p:cNvSpPr txBox="1"/>
          <p:nvPr/>
        </p:nvSpPr>
        <p:spPr>
          <a:xfrm>
            <a:off x="816076" y="1074509"/>
            <a:ext cx="8632723" cy="4708981"/>
          </a:xfrm>
          <a:prstGeom prst="rect">
            <a:avLst/>
          </a:prstGeom>
          <a:noFill/>
        </p:spPr>
        <p:txBody>
          <a:bodyPr wrap="square" rtlCol="0">
            <a:spAutoFit/>
          </a:bodyPr>
          <a:lstStyle/>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Fatalities by Weather &amp; Road Conditions:</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Two donut charts depicting the share of fatalities across weather conditions (e.g., Fine, Rain, Snow) and surface types (e.g., Wet, Dry).</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Road Type Bar Chart:</a:t>
            </a:r>
            <a:r>
              <a:rPr lang="en-US" sz="2000" dirty="0">
                <a:latin typeface="Times New Roman" panose="02020603050405020304" pitchFamily="18" charset="0"/>
                <a:cs typeface="Times New Roman" panose="02020603050405020304" pitchFamily="18" charset="0"/>
              </a:rPr>
              <a:t> Horizontal bar chart showing fatal casualties by road type, ranked from highest to lowest.</a:t>
            </a:r>
          </a:p>
          <a:p>
            <a:pPr>
              <a:buNone/>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Map:</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Fatalities by Location:</a:t>
            </a:r>
            <a:r>
              <a:rPr lang="en-US" sz="2000" dirty="0">
                <a:latin typeface="Times New Roman" panose="02020603050405020304" pitchFamily="18" charset="0"/>
                <a:cs typeface="Times New Roman" panose="02020603050405020304" pitchFamily="18" charset="0"/>
              </a:rPr>
              <a:t> Interactive UK map using red dots to represent locations of fatal accidents.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Users can hover or zoom to explore </a:t>
            </a:r>
            <a:r>
              <a:rPr lang="en-US" sz="2000" b="1" dirty="0">
                <a:latin typeface="Times New Roman" panose="02020603050405020304" pitchFamily="18" charset="0"/>
                <a:cs typeface="Times New Roman" panose="02020603050405020304" pitchFamily="18" charset="0"/>
              </a:rPr>
              <a:t>hotspot regions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geographic clusters</a:t>
            </a:r>
            <a:r>
              <a:rPr lang="en-US" sz="2000" dirty="0">
                <a:latin typeface="Times New Roman" panose="02020603050405020304" pitchFamily="18" charset="0"/>
                <a:cs typeface="Times New Roman" panose="02020603050405020304" pitchFamily="18" charset="0"/>
              </a:rPr>
              <a:t>.</a:t>
            </a:r>
          </a:p>
          <a:p>
            <a:pPr>
              <a:buNone/>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Filters: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Accident Severity Selector:</a:t>
            </a:r>
            <a:r>
              <a:rPr lang="en-US" sz="2000" dirty="0">
                <a:latin typeface="Times New Roman" panose="02020603050405020304" pitchFamily="18" charset="0"/>
                <a:cs typeface="Times New Roman" panose="02020603050405020304" pitchFamily="18" charset="0"/>
              </a:rPr>
              <a:t> Dropdown menu to filter all visuals by Fatal, Serious, or Slight accidents.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Year Toggle:</a:t>
            </a:r>
            <a:r>
              <a:rPr lang="en-US" sz="2000" dirty="0">
                <a:latin typeface="Times New Roman" panose="02020603050405020304" pitchFamily="18" charset="0"/>
                <a:cs typeface="Times New Roman" panose="02020603050405020304" pitchFamily="18" charset="0"/>
              </a:rPr>
              <a:t> Compare accident trends between current and previous years.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All filters apply </a:t>
            </a:r>
            <a:r>
              <a:rPr lang="en-US" sz="2000" b="1" dirty="0">
                <a:latin typeface="Times New Roman" panose="02020603050405020304" pitchFamily="18" charset="0"/>
                <a:cs typeface="Times New Roman" panose="02020603050405020304" pitchFamily="18" charset="0"/>
              </a:rPr>
              <a:t>globally</a:t>
            </a:r>
            <a:r>
              <a:rPr lang="en-US" sz="2000" dirty="0">
                <a:latin typeface="Times New Roman" panose="02020603050405020304" pitchFamily="18" charset="0"/>
                <a:cs typeface="Times New Roman" panose="02020603050405020304" pitchFamily="18" charset="0"/>
              </a:rPr>
              <a:t>, updating the entire dashboard in real-time for contextual analysis.</a:t>
            </a:r>
          </a:p>
        </p:txBody>
      </p:sp>
    </p:spTree>
    <p:extLst>
      <p:ext uri="{BB962C8B-B14F-4D97-AF65-F5344CB8AC3E}">
        <p14:creationId xmlns:p14="http://schemas.microsoft.com/office/powerpoint/2010/main" val="200413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BB307-FF7E-2B10-3337-97F41D4DDA54}"/>
              </a:ext>
            </a:extLst>
          </p:cNvPr>
          <p:cNvSpPr>
            <a:spLocks noGrp="1"/>
          </p:cNvSpPr>
          <p:nvPr>
            <p:ph type="title"/>
          </p:nvPr>
        </p:nvSpPr>
        <p:spPr>
          <a:xfrm>
            <a:off x="630936" y="639520"/>
            <a:ext cx="4001354" cy="1719072"/>
          </a:xfrm>
        </p:spPr>
        <p:txBody>
          <a:bodyPr anchor="b">
            <a:normAutofit/>
          </a:bodyPr>
          <a:lstStyle/>
          <a:p>
            <a:r>
              <a:rPr lang="en-US" sz="5400" b="1" u="sng" dirty="0">
                <a:latin typeface="Times New Roman" panose="02020603050405020304" pitchFamily="18" charset="0"/>
                <a:cs typeface="Times New Roman" panose="02020603050405020304" pitchFamily="18" charset="0"/>
              </a:rPr>
              <a:t>Dashboard 2 Design</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533E7E-2E59-0B5D-E6D4-037F2F05C0E8}"/>
              </a:ext>
            </a:extLst>
          </p:cNvPr>
          <p:cNvSpPr>
            <a:spLocks noGrp="1"/>
          </p:cNvSpPr>
          <p:nvPr>
            <p:ph idx="1"/>
          </p:nvPr>
        </p:nvSpPr>
        <p:spPr>
          <a:xfrm>
            <a:off x="630936" y="2807208"/>
            <a:ext cx="3429000" cy="3410712"/>
          </a:xfrm>
        </p:spPr>
        <p:txBody>
          <a:bodyPr anchor="t">
            <a:normAutofit/>
          </a:bodyPr>
          <a:lstStyle/>
          <a:p>
            <a:pPr marL="0" indent="0">
              <a:buNone/>
            </a:pPr>
            <a:r>
              <a:rPr lang="en-US" sz="2200" dirty="0">
                <a:effectLst/>
                <a:latin typeface="Times New Roman" panose="02020603050405020304" pitchFamily="18" charset="0"/>
                <a:cs typeface="Times New Roman" panose="02020603050405020304" pitchFamily="18" charset="0"/>
              </a:rPr>
              <a:t>Accidents by Days and Safety of Vehicles</a:t>
            </a:r>
          </a:p>
          <a:p>
            <a:pPr marL="0" indent="0">
              <a:buNone/>
            </a:pPr>
            <a:endParaRPr lang="en-US" sz="2200" dirty="0"/>
          </a:p>
        </p:txBody>
      </p:sp>
      <p:pic>
        <p:nvPicPr>
          <p:cNvPr id="5" name="Picture 4" descr="A screen shot of a chart&#10;&#10;AI-generated content may be incorrect.">
            <a:extLst>
              <a:ext uri="{FF2B5EF4-FFF2-40B4-BE49-F238E27FC236}">
                <a16:creationId xmlns:a16="http://schemas.microsoft.com/office/drawing/2014/main" id="{14E2540E-9D04-F02D-6C9A-7C899FA1CC9D}"/>
              </a:ext>
            </a:extLst>
          </p:cNvPr>
          <p:cNvPicPr>
            <a:picLocks noChangeAspect="1"/>
          </p:cNvPicPr>
          <p:nvPr/>
        </p:nvPicPr>
        <p:blipFill>
          <a:blip r:embed="rId2"/>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2304472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AECF64-43F0-A867-A066-6E45E72600C7}"/>
              </a:ext>
            </a:extLst>
          </p:cNvPr>
          <p:cNvSpPr txBox="1"/>
          <p:nvPr/>
        </p:nvSpPr>
        <p:spPr>
          <a:xfrm>
            <a:off x="763675" y="683288"/>
            <a:ext cx="8772211" cy="4339650"/>
          </a:xfrm>
          <a:prstGeom prst="rect">
            <a:avLst/>
          </a:prstGeom>
          <a:noFill/>
        </p:spPr>
        <p:txBody>
          <a:bodyPr wrap="square" rtlCol="0">
            <a:spAutoFit/>
          </a:bodyPr>
          <a:lstStyle/>
          <a:p>
            <a:pPr>
              <a:buNone/>
            </a:pPr>
            <a:r>
              <a:rPr lang="en-US" sz="2800" b="1" u="sng" dirty="0">
                <a:latin typeface="Times New Roman" panose="02020603050405020304" pitchFamily="18" charset="0"/>
                <a:cs typeface="Times New Roman" panose="02020603050405020304" pitchFamily="18" charset="0"/>
              </a:rPr>
              <a:t>Wireframe:</a:t>
            </a:r>
          </a:p>
          <a:p>
            <a:pPr>
              <a:buNone/>
            </a:pPr>
            <a:endParaRPr lang="en-US" sz="2800" b="1" u="sng"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This wireframe outlines the structural design for analyzing accidents by day of the week, lighting conditions, and vehicle type. It focuses on uncovering when accidents are most likely to occur and under what conditions.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Top Left:</a:t>
            </a:r>
            <a:r>
              <a:rPr lang="en-US" sz="2000" dirty="0">
                <a:latin typeface="Times New Roman" panose="02020603050405020304" pitchFamily="18" charset="0"/>
                <a:cs typeface="Times New Roman" panose="02020603050405020304" pitchFamily="18" charset="0"/>
              </a:rPr>
              <a:t> Total Accidents KPI and bubble chart showing distribution across light conditions (e.g., daylight, darkness).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Top Right:</a:t>
            </a:r>
            <a:r>
              <a:rPr lang="en-US" sz="2000" dirty="0">
                <a:latin typeface="Times New Roman" panose="02020603050405020304" pitchFamily="18" charset="0"/>
                <a:cs typeface="Times New Roman" panose="02020603050405020304" pitchFamily="18" charset="0"/>
              </a:rPr>
              <a:t> Stacked bar chart of vehicle type and accident severity.</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Middle Left:</a:t>
            </a:r>
            <a:r>
              <a:rPr lang="en-US" sz="2000" dirty="0">
                <a:latin typeface="Times New Roman" panose="02020603050405020304" pitchFamily="18" charset="0"/>
                <a:cs typeface="Times New Roman" panose="02020603050405020304" pitchFamily="18" charset="0"/>
              </a:rPr>
              <a:t> Bar chart visualizing accidents per weekday (stacked by severity).</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Bottom:</a:t>
            </a:r>
            <a:r>
              <a:rPr lang="en-US" sz="2000" dirty="0">
                <a:latin typeface="Times New Roman" panose="02020603050405020304" pitchFamily="18" charset="0"/>
                <a:cs typeface="Times New Roman" panose="02020603050405020304" pitchFamily="18" charset="0"/>
              </a:rPr>
              <a:t> Comparative donut charts for weekday-level severity distribution.</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Center Map:</a:t>
            </a:r>
            <a:r>
              <a:rPr lang="en-US" sz="2000" dirty="0">
                <a:latin typeface="Times New Roman" panose="02020603050405020304" pitchFamily="18" charset="0"/>
                <a:cs typeface="Times New Roman" panose="02020603050405020304" pitchFamily="18" charset="0"/>
              </a:rPr>
              <a:t> Geographic heatmap showing accident distribution across the UK.</a:t>
            </a:r>
          </a:p>
          <a:p>
            <a:r>
              <a:rPr lang="en-US" sz="2000" dirty="0">
                <a:latin typeface="Times New Roman" panose="02020603050405020304" pitchFamily="18" charset="0"/>
                <a:cs typeface="Times New Roman" panose="02020603050405020304" pitchFamily="18" charset="0"/>
              </a:rPr>
              <a:t>The layout is designed for intuitive comparisons across time (days), context (lighting), and transportation modes.</a:t>
            </a:r>
          </a:p>
        </p:txBody>
      </p:sp>
    </p:spTree>
    <p:extLst>
      <p:ext uri="{BB962C8B-B14F-4D97-AF65-F5344CB8AC3E}">
        <p14:creationId xmlns:p14="http://schemas.microsoft.com/office/powerpoint/2010/main" val="1094958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5F10064-F12D-ACF3-EF0F-70DD588D571D}"/>
              </a:ext>
            </a:extLst>
          </p:cNvPr>
          <p:cNvSpPr>
            <a:spLocks noGrp="1"/>
          </p:cNvSpPr>
          <p:nvPr>
            <p:ph type="title"/>
          </p:nvPr>
        </p:nvSpPr>
        <p:spPr>
          <a:xfrm>
            <a:off x="466722" y="586855"/>
            <a:ext cx="3201366" cy="3387497"/>
          </a:xfrm>
        </p:spPr>
        <p:txBody>
          <a:bodyPr anchor="b">
            <a:normAutofit/>
          </a:bodyPr>
          <a:lstStyle/>
          <a:p>
            <a:pPr algn="r"/>
            <a:r>
              <a:rPr lang="en-US" sz="4000" b="1" u="sng">
                <a:solidFill>
                  <a:srgbClr val="FFFFFF"/>
                </a:solidFill>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1A4E32AA-6B16-B61E-342B-C4906125C70F}"/>
              </a:ext>
            </a:extLst>
          </p:cNvPr>
          <p:cNvSpPr>
            <a:spLocks noGrp="1"/>
          </p:cNvSpPr>
          <p:nvPr>
            <p:ph idx="1"/>
          </p:nvPr>
        </p:nvSpPr>
        <p:spPr>
          <a:xfrm>
            <a:off x="4810259" y="649480"/>
            <a:ext cx="6555347" cy="5546047"/>
          </a:xfrm>
        </p:spPr>
        <p:txBody>
          <a:bodyPr anchor="ctr">
            <a:normAutofit/>
          </a:bodyPr>
          <a:lstStyle/>
          <a:p>
            <a:pPr>
              <a:buNone/>
            </a:pPr>
            <a:r>
              <a:rPr lang="en-US" sz="1600">
                <a:latin typeface="Times New Roman" panose="02020603050405020304" pitchFamily="18" charset="0"/>
                <a:cs typeface="Times New Roman" panose="02020603050405020304" pitchFamily="18" charset="0"/>
              </a:rPr>
              <a:t>The primary objective of this project is to develop interactive, data-driven</a:t>
            </a:r>
          </a:p>
          <a:p>
            <a:pPr>
              <a:buNone/>
            </a:pPr>
            <a:r>
              <a:rPr lang="en-US" sz="1600">
                <a:latin typeface="Times New Roman" panose="02020603050405020304" pitchFamily="18" charset="0"/>
                <a:cs typeface="Times New Roman" panose="02020603050405020304" pitchFamily="18" charset="0"/>
              </a:rPr>
              <a:t>dashboards that analyze and visualize traffic accident trends across the United</a:t>
            </a:r>
          </a:p>
          <a:p>
            <a:pPr>
              <a:buNone/>
            </a:pPr>
            <a:r>
              <a:rPr lang="en-US" sz="1600">
                <a:latin typeface="Times New Roman" panose="02020603050405020304" pitchFamily="18" charset="0"/>
                <a:cs typeface="Times New Roman" panose="02020603050405020304" pitchFamily="18" charset="0"/>
              </a:rPr>
              <a:t>Kingdom from 2019 to 2022. The dashboards aim to provide actionable insights into</a:t>
            </a:r>
          </a:p>
          <a:p>
            <a:pPr>
              <a:buNone/>
            </a:pPr>
            <a:r>
              <a:rPr lang="en-US" sz="1600">
                <a:latin typeface="Times New Roman" panose="02020603050405020304" pitchFamily="18" charset="0"/>
                <a:cs typeface="Times New Roman" panose="02020603050405020304" pitchFamily="18" charset="0"/>
              </a:rPr>
              <a:t>the factors influencing accident severity, casualty rates, and regional risk</a:t>
            </a:r>
          </a:p>
          <a:p>
            <a:pPr>
              <a:buNone/>
            </a:pPr>
            <a:r>
              <a:rPr lang="en-US" sz="1600">
                <a:latin typeface="Times New Roman" panose="02020603050405020304" pitchFamily="18" charset="0"/>
                <a:cs typeface="Times New Roman" panose="02020603050405020304" pitchFamily="18" charset="0"/>
              </a:rPr>
              <a:t>distribution.</a:t>
            </a:r>
          </a:p>
          <a:p>
            <a:pPr>
              <a:buNone/>
            </a:pPr>
            <a:r>
              <a:rPr lang="en-US" sz="1600">
                <a:latin typeface="Times New Roman" panose="02020603050405020304" pitchFamily="18" charset="0"/>
                <a:cs typeface="Times New Roman" panose="02020603050405020304" pitchFamily="18" charset="0"/>
              </a:rPr>
              <a:t>Specific goals include:</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Identifying year-on-year trends in total accidents and fatalities.</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Assessing how different vehicle types, weather conditions, and road surfaces contribute to accident severity.</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Highlighting geographic hotspots and high-risk zones through location-based mapping.</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Enabling users to filter and drill down into specific accident scenarios based on severity, year, and vehicle type.</a:t>
            </a:r>
          </a:p>
          <a:p>
            <a:pPr>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Supporting stakeholders in making informed decisions to improve road safety and allocate resources effectively.</a:t>
            </a:r>
          </a:p>
          <a:p>
            <a:pPr marL="0" indent="0">
              <a:buNone/>
            </a:pPr>
            <a:endParaRPr lang="en-US" sz="1600"/>
          </a:p>
        </p:txBody>
      </p:sp>
    </p:spTree>
    <p:extLst>
      <p:ext uri="{BB962C8B-B14F-4D97-AF65-F5344CB8AC3E}">
        <p14:creationId xmlns:p14="http://schemas.microsoft.com/office/powerpoint/2010/main" val="1531787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43CC8-E093-7A9E-2697-6D51D3DCC572}"/>
              </a:ext>
            </a:extLst>
          </p:cNvPr>
          <p:cNvSpPr txBox="1"/>
          <p:nvPr/>
        </p:nvSpPr>
        <p:spPr>
          <a:xfrm>
            <a:off x="648929" y="226142"/>
            <a:ext cx="10550013" cy="6309420"/>
          </a:xfrm>
          <a:prstGeom prst="rect">
            <a:avLst/>
          </a:prstGeom>
          <a:noFill/>
        </p:spPr>
        <p:txBody>
          <a:bodyPr wrap="square" rtlCol="0">
            <a:spAutoFit/>
          </a:bodyPr>
          <a:lstStyle/>
          <a:p>
            <a:pPr>
              <a:buNone/>
            </a:pPr>
            <a:r>
              <a:rPr lang="en-US" sz="2800" b="1" u="sng" dirty="0">
                <a:latin typeface="Times New Roman" panose="02020603050405020304" pitchFamily="18" charset="0"/>
                <a:cs typeface="Times New Roman" panose="02020603050405020304" pitchFamily="18" charset="0"/>
              </a:rPr>
              <a:t>Dashboard Details</a:t>
            </a:r>
          </a:p>
          <a:p>
            <a:pPr>
              <a:buNone/>
            </a:pPr>
            <a:endParaRPr lang="en-US" sz="2800" b="1" u="sng" dirty="0">
              <a:latin typeface="Times New Roman" panose="02020603050405020304" pitchFamily="18" charset="0"/>
              <a:cs typeface="Times New Roman" panose="02020603050405020304" pitchFamily="18" charset="0"/>
            </a:endParaRPr>
          </a:p>
          <a:p>
            <a:pPr>
              <a:buNone/>
            </a:pPr>
            <a:r>
              <a:rPr lang="en-US" sz="2400" b="1" dirty="0">
                <a:latin typeface="Times New Roman" panose="02020603050405020304" pitchFamily="18" charset="0"/>
                <a:cs typeface="Times New Roman" panose="02020603050405020304" pitchFamily="18" charset="0"/>
              </a:rPr>
              <a:t>Goal of the Dashboard</a:t>
            </a:r>
          </a:p>
          <a:p>
            <a:pPr>
              <a:buNone/>
            </a:pPr>
            <a:endParaRPr lang="en-US" sz="2400" b="1"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This dashboard helps explore how accident frequency and severity are distributed across different </a:t>
            </a:r>
            <a:r>
              <a:rPr lang="en-US" sz="2000" b="1" dirty="0">
                <a:latin typeface="Times New Roman" panose="02020603050405020304" pitchFamily="18" charset="0"/>
                <a:cs typeface="Times New Roman" panose="02020603050405020304" pitchFamily="18" charset="0"/>
              </a:rPr>
              <a:t>days of the week</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lighting conditions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vehicle types</a:t>
            </a:r>
            <a:r>
              <a:rPr lang="en-US" sz="2000" dirty="0">
                <a:latin typeface="Times New Roman" panose="02020603050405020304" pitchFamily="18" charset="0"/>
                <a:cs typeface="Times New Roman" panose="02020603050405020304" pitchFamily="18" charset="0"/>
              </a:rPr>
              <a:t>. It supports efforts in </a:t>
            </a:r>
            <a:r>
              <a:rPr lang="en-US" sz="2000" b="1" dirty="0">
                <a:latin typeface="Times New Roman" panose="02020603050405020304" pitchFamily="18" charset="0"/>
                <a:cs typeface="Times New Roman" panose="02020603050405020304" pitchFamily="18" charset="0"/>
              </a:rPr>
              <a:t>road safety planning</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policy formulation</a:t>
            </a:r>
            <a:r>
              <a:rPr lang="en-US" sz="2000" dirty="0">
                <a:latin typeface="Times New Roman" panose="02020603050405020304" pitchFamily="18" charset="0"/>
                <a:cs typeface="Times New Roman" panose="02020603050405020304" pitchFamily="18" charset="0"/>
              </a:rPr>
              <a:t> by identifying </a:t>
            </a:r>
            <a:r>
              <a:rPr lang="en-US" sz="2000" b="1" dirty="0">
                <a:latin typeface="Times New Roman" panose="02020603050405020304" pitchFamily="18" charset="0"/>
                <a:cs typeface="Times New Roman" panose="02020603050405020304" pitchFamily="18" charset="0"/>
              </a:rPr>
              <a:t>high-risk days</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unsafe light conditions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vehicle groups with elevated fatality rates</a:t>
            </a:r>
            <a:r>
              <a:rPr lang="en-US" sz="2000" dirty="0">
                <a:latin typeface="Times New Roman" panose="02020603050405020304" pitchFamily="18" charset="0"/>
                <a:cs typeface="Times New Roman" panose="02020603050405020304" pitchFamily="18" charset="0"/>
              </a:rPr>
              <a:t>.</a:t>
            </a:r>
          </a:p>
          <a:p>
            <a:pPr>
              <a:buNone/>
            </a:pPr>
            <a:r>
              <a:rPr lang="en-US" sz="2000" b="1" dirty="0">
                <a:latin typeface="Times New Roman" panose="02020603050405020304" pitchFamily="18" charset="0"/>
                <a:cs typeface="Times New Roman" panose="02020603050405020304" pitchFamily="18" charset="0"/>
              </a:rPr>
              <a:t>Layout</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Top Section:</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KPI</a:t>
            </a:r>
            <a:r>
              <a:rPr lang="en-US" sz="2000" dirty="0">
                <a:latin typeface="Times New Roman" panose="02020603050405020304" pitchFamily="18" charset="0"/>
                <a:cs typeface="Times New Roman" panose="02020603050405020304" pitchFamily="18" charset="0"/>
              </a:rPr>
              <a:t>: Total accidents.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Bubble Chart</a:t>
            </a:r>
            <a:r>
              <a:rPr lang="en-US" sz="2000" dirty="0">
                <a:latin typeface="Times New Roman" panose="02020603050405020304" pitchFamily="18" charset="0"/>
                <a:cs typeface="Times New Roman" panose="02020603050405020304" pitchFamily="18" charset="0"/>
              </a:rPr>
              <a:t>: Accidents by light conditions (size represents frequency).</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Filter Panel</a:t>
            </a:r>
            <a:r>
              <a:rPr lang="en-US" sz="2000" dirty="0">
                <a:latin typeface="Times New Roman" panose="02020603050405020304" pitchFamily="18" charset="0"/>
                <a:cs typeface="Times New Roman" panose="02020603050405020304" pitchFamily="18" charset="0"/>
              </a:rPr>
              <a:t>: Filters for accident severity and light conditions.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Middle Section:</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Bar Chart</a:t>
            </a:r>
            <a:r>
              <a:rPr lang="en-US" sz="2000" dirty="0">
                <a:latin typeface="Times New Roman" panose="02020603050405020304" pitchFamily="18" charset="0"/>
                <a:cs typeface="Times New Roman" panose="02020603050405020304" pitchFamily="18" charset="0"/>
              </a:rPr>
              <a:t>: Weekly accident distribution (segmented by severity).</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Stacked Bar</a:t>
            </a:r>
            <a:r>
              <a:rPr lang="en-US" sz="2000" dirty="0">
                <a:latin typeface="Times New Roman" panose="02020603050405020304" pitchFamily="18" charset="0"/>
                <a:cs typeface="Times New Roman" panose="02020603050405020304" pitchFamily="18" charset="0"/>
              </a:rPr>
              <a:t>: Safety of vehicles grouped by type (color-coded by severity).</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Map</a:t>
            </a:r>
            <a:r>
              <a:rPr lang="en-US" sz="2000" dirty="0">
                <a:latin typeface="Times New Roman" panose="02020603050405020304" pitchFamily="18" charset="0"/>
                <a:cs typeface="Times New Roman" panose="02020603050405020304" pitchFamily="18" charset="0"/>
              </a:rPr>
              <a:t>: Location-based clustering of accident hotspots.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Bottom Section:</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Donut Charts</a:t>
            </a:r>
            <a:r>
              <a:rPr lang="en-US" sz="2000" dirty="0">
                <a:latin typeface="Times New Roman" panose="02020603050405020304" pitchFamily="18" charset="0"/>
                <a:cs typeface="Times New Roman" panose="02020603050405020304" pitchFamily="18" charset="0"/>
              </a:rPr>
              <a:t>: Comparative visuals of weekday severity patterns (Fatal, Serious, Slight).</a:t>
            </a:r>
          </a:p>
        </p:txBody>
      </p:sp>
    </p:spTree>
    <p:extLst>
      <p:ext uri="{BB962C8B-B14F-4D97-AF65-F5344CB8AC3E}">
        <p14:creationId xmlns:p14="http://schemas.microsoft.com/office/powerpoint/2010/main" val="243396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
            <a:extLst>
              <a:ext uri="{FF2B5EF4-FFF2-40B4-BE49-F238E27FC236}">
                <a16:creationId xmlns:a16="http://schemas.microsoft.com/office/drawing/2014/main" id="{B64AC3A9-607C-64FC-8ABE-6235CA2A8324}"/>
              </a:ext>
            </a:extLst>
          </p:cNvPr>
          <p:cNvPicPr>
            <a:picLocks noChangeAspect="1"/>
          </p:cNvPicPr>
          <p:nvPr/>
        </p:nvPicPr>
        <p:blipFill>
          <a:blip r:embed="rId2"/>
          <a:srcRect l="10692" r="21958"/>
          <a:stretch/>
        </p:blipFill>
        <p:spPr>
          <a:xfrm>
            <a:off x="20" y="10"/>
            <a:ext cx="7390243" cy="6857990"/>
          </a:xfrm>
          <a:prstGeom prst="rect">
            <a:avLst/>
          </a:prstGeom>
        </p:spPr>
      </p:pic>
      <p:sp>
        <p:nvSpPr>
          <p:cNvPr id="8" name="Rectangle 7">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extBox 1">
            <a:extLst>
              <a:ext uri="{FF2B5EF4-FFF2-40B4-BE49-F238E27FC236}">
                <a16:creationId xmlns:a16="http://schemas.microsoft.com/office/drawing/2014/main" id="{F288C69F-DDD5-CDB4-9A46-5BEB0F063036}"/>
              </a:ext>
            </a:extLst>
          </p:cNvPr>
          <p:cNvSpPr txBox="1"/>
          <p:nvPr/>
        </p:nvSpPr>
        <p:spPr>
          <a:xfrm>
            <a:off x="7717134" y="291402"/>
            <a:ext cx="4134764" cy="5689906"/>
          </a:xfrm>
          <a:prstGeom prst="rect">
            <a:avLst/>
          </a:prstGeom>
        </p:spPr>
        <p:txBody>
          <a:bodyPr vert="horz" lIns="91440" tIns="45720" rIns="91440" bIns="45720" rtlCol="0" anchor="t">
            <a:normAutofit/>
          </a:bodyPr>
          <a:lstStyle/>
          <a:p>
            <a:pPr>
              <a:lnSpc>
                <a:spcPct val="90000"/>
              </a:lnSpc>
              <a:spcAft>
                <a:spcPts val="600"/>
              </a:spcAft>
            </a:pPr>
            <a:r>
              <a:rPr lang="en-US" sz="2000" b="1" u="sng" dirty="0">
                <a:latin typeface="Times New Roman" panose="02020603050405020304" pitchFamily="18" charset="0"/>
                <a:cs typeface="Times New Roman" panose="02020603050405020304" pitchFamily="18" charset="0"/>
              </a:rPr>
              <a:t>Contents</a:t>
            </a:r>
          </a:p>
          <a:p>
            <a:pPr indent="-228600">
              <a:lnSpc>
                <a:spcPct val="90000"/>
              </a:lnSpc>
              <a:spcAft>
                <a:spcPts val="600"/>
              </a:spcAft>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KPI:</a:t>
            </a:r>
            <a:endParaRPr lang="en-US" sz="2000" dirty="0">
              <a:latin typeface="Times New Roman" panose="02020603050405020304" pitchFamily="18" charset="0"/>
              <a:cs typeface="Times New Roman" panose="02020603050405020304" pitchFamily="18" charset="0"/>
            </a:endParaRPr>
          </a:p>
          <a:p>
            <a:pPr marL="742950" lvl="1"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Displays total accident count as a headline metric.</a:t>
            </a:r>
          </a:p>
          <a:p>
            <a:pPr indent="-228600">
              <a:lnSpc>
                <a:spcPct val="90000"/>
              </a:lnSpc>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Bubble Chart:</a:t>
            </a:r>
            <a:endParaRPr lang="en-US" sz="2000" dirty="0">
              <a:latin typeface="Times New Roman" panose="02020603050405020304" pitchFamily="18" charset="0"/>
              <a:cs typeface="Times New Roman" panose="02020603050405020304" pitchFamily="18" charset="0"/>
            </a:endParaRPr>
          </a:p>
          <a:p>
            <a:pPr marL="742950" lvl="1"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Shows accident counts by light conditions (e.g., daylight vs. darkness with lighting).</a:t>
            </a:r>
          </a:p>
          <a:p>
            <a:pPr indent="-228600">
              <a:lnSpc>
                <a:spcPct val="90000"/>
              </a:lnSpc>
              <a:spcAft>
                <a:spcPts val="600"/>
              </a:spcAf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Bar Charts:</a:t>
            </a:r>
            <a:endParaRPr lang="en-US" sz="2000" dirty="0">
              <a:latin typeface="Times New Roman" panose="02020603050405020304" pitchFamily="18" charset="0"/>
              <a:cs typeface="Times New Roman" panose="02020603050405020304" pitchFamily="18" charset="0"/>
            </a:endParaRPr>
          </a:p>
          <a:p>
            <a:pPr marL="742950" lvl="1"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Weekly accident breakdown: Sunday through Saturday.</a:t>
            </a:r>
          </a:p>
          <a:p>
            <a:pPr marL="742950" lvl="1"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Stacked by accident severity (Fatal, Serious, Slight).</a:t>
            </a:r>
          </a:p>
        </p:txBody>
      </p:sp>
    </p:spTree>
    <p:extLst>
      <p:ext uri="{BB962C8B-B14F-4D97-AF65-F5344CB8AC3E}">
        <p14:creationId xmlns:p14="http://schemas.microsoft.com/office/powerpoint/2010/main" val="3182057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394EE1B-B6D4-6219-04CA-A84FB45FC7D2}"/>
              </a:ext>
            </a:extLst>
          </p:cNvPr>
          <p:cNvSpPr>
            <a:spLocks noChangeArrowheads="1"/>
          </p:cNvSpPr>
          <p:nvPr/>
        </p:nvSpPr>
        <p:spPr bwMode="auto">
          <a:xfrm>
            <a:off x="791280" y="843677"/>
            <a:ext cx="10609439"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Vehicle Safety Chart: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Stacked bar by vehicle category (Car, Motorcycle, Bus,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Severity segmented using distinct colors.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Donut Charts: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Day-wise circular comparison to highlight high-risk weekdays.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Filters: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Accident Severity Selector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Allows dynamic filtering of all charts.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Light Condition Filter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Interactive color legend for filtering visuals by lighting.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Map:</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Geospatial plotting of accident records to highlight regional clusters.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738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25741-6D58-7EBF-60CB-50A6A795CDA1}"/>
              </a:ext>
            </a:extLst>
          </p:cNvPr>
          <p:cNvSpPr>
            <a:spLocks noGrp="1"/>
          </p:cNvSpPr>
          <p:nvPr>
            <p:ph type="title"/>
          </p:nvPr>
        </p:nvSpPr>
        <p:spPr>
          <a:xfrm>
            <a:off x="630936" y="640080"/>
            <a:ext cx="4818888" cy="1481328"/>
          </a:xfrm>
        </p:spPr>
        <p:txBody>
          <a:bodyPr anchor="b">
            <a:normAutofit/>
          </a:bodyPr>
          <a:lstStyle/>
          <a:p>
            <a:r>
              <a:rPr lang="en-US" sz="5000" b="1" u="sng" dirty="0">
                <a:latin typeface="Times New Roman" panose="02020603050405020304" pitchFamily="18" charset="0"/>
                <a:cs typeface="Times New Roman" panose="02020603050405020304" pitchFamily="18" charset="0"/>
              </a:rPr>
              <a:t>Dashboard 3 Design</a:t>
            </a:r>
          </a:p>
        </p:txBody>
      </p:sp>
      <p:sp>
        <p:nvSpPr>
          <p:cNvPr id="3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881076-3D65-6CA2-AB38-CE9773C8FF46}"/>
              </a:ext>
            </a:extLst>
          </p:cNvPr>
          <p:cNvSpPr>
            <a:spLocks noGrp="1"/>
          </p:cNvSpPr>
          <p:nvPr>
            <p:ph idx="1"/>
          </p:nvPr>
        </p:nvSpPr>
        <p:spPr>
          <a:xfrm>
            <a:off x="630936" y="2660904"/>
            <a:ext cx="4818888" cy="3547872"/>
          </a:xfrm>
        </p:spPr>
        <p:txBody>
          <a:bodyPr anchor="t">
            <a:normAutofit/>
          </a:bodyPr>
          <a:lstStyle/>
          <a:p>
            <a:pPr marL="0" indent="0">
              <a:buNone/>
            </a:pPr>
            <a:r>
              <a:rPr lang="en-US" sz="2200" dirty="0">
                <a:latin typeface="Times New Roman" panose="02020603050405020304" pitchFamily="18" charset="0"/>
                <a:cs typeface="Times New Roman" panose="02020603050405020304" pitchFamily="18" charset="0"/>
              </a:rPr>
              <a:t>Impact of Weather, Road Conditions, and Vehicle Type on Accidents</a:t>
            </a:r>
          </a:p>
          <a:p>
            <a:pPr marL="0" indent="0">
              <a:buNone/>
            </a:pPr>
            <a:endParaRPr lang="en-US" sz="2200" dirty="0">
              <a:latin typeface="Times New Roman" panose="02020603050405020304" pitchFamily="18" charset="0"/>
              <a:cs typeface="Times New Roman" panose="02020603050405020304" pitchFamily="18" charset="0"/>
            </a:endParaRPr>
          </a:p>
        </p:txBody>
      </p:sp>
      <p:pic>
        <p:nvPicPr>
          <p:cNvPr id="5" name="Picture 4" descr="A map of accident damage&#10;&#10;AI-generated content may be incorrect.">
            <a:extLst>
              <a:ext uri="{FF2B5EF4-FFF2-40B4-BE49-F238E27FC236}">
                <a16:creationId xmlns:a16="http://schemas.microsoft.com/office/drawing/2014/main" id="{5E2E07B9-8A46-6153-5557-3B1FA2EF4E75}"/>
              </a:ext>
            </a:extLst>
          </p:cNvPr>
          <p:cNvPicPr>
            <a:picLocks noChangeAspect="1"/>
          </p:cNvPicPr>
          <p:nvPr/>
        </p:nvPicPr>
        <p:blipFill>
          <a:blip r:embed="rId2"/>
          <a:srcRect b="303"/>
          <a:stretch/>
        </p:blipFill>
        <p:spPr>
          <a:xfrm>
            <a:off x="6099048" y="707786"/>
            <a:ext cx="5458968" cy="5442427"/>
          </a:xfrm>
          <a:prstGeom prst="rect">
            <a:avLst/>
          </a:prstGeom>
        </p:spPr>
      </p:pic>
    </p:spTree>
    <p:extLst>
      <p:ext uri="{BB962C8B-B14F-4D97-AF65-F5344CB8AC3E}">
        <p14:creationId xmlns:p14="http://schemas.microsoft.com/office/powerpoint/2010/main" val="2363693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085FA2-F159-5D92-CFAE-D989A6F8546B}"/>
              </a:ext>
            </a:extLst>
          </p:cNvPr>
          <p:cNvSpPr txBox="1"/>
          <p:nvPr/>
        </p:nvSpPr>
        <p:spPr>
          <a:xfrm>
            <a:off x="1580022" y="489734"/>
            <a:ext cx="9031956" cy="5878532"/>
          </a:xfrm>
          <a:prstGeom prst="rect">
            <a:avLst/>
          </a:prstGeom>
          <a:noFill/>
        </p:spPr>
        <p:txBody>
          <a:bodyPr wrap="square" rtlCol="0">
            <a:spAutoFit/>
          </a:bodyPr>
          <a:lstStyle/>
          <a:p>
            <a:pPr>
              <a:buNone/>
            </a:pPr>
            <a:r>
              <a:rPr lang="en-US" sz="2800" b="1" u="sng" dirty="0">
                <a:latin typeface="Times New Roman" panose="02020603050405020304" pitchFamily="18" charset="0"/>
                <a:cs typeface="Times New Roman" panose="02020603050405020304" pitchFamily="18" charset="0"/>
              </a:rPr>
              <a:t>Wireframe:</a:t>
            </a:r>
          </a:p>
          <a:p>
            <a:pPr>
              <a:buNone/>
            </a:pPr>
            <a:endParaRPr lang="en-US" sz="2800" b="1" u="sng"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This wireframe was designed to structure the dashboard for analyzing how weather conditions, road surface types, and road categories contribute to accident severity and frequency.</a:t>
            </a:r>
          </a:p>
          <a:p>
            <a:pPr>
              <a:buNone/>
            </a:pPr>
            <a:r>
              <a:rPr lang="en-US" sz="2000" b="1" dirty="0">
                <a:latin typeface="Times New Roman" panose="02020603050405020304" pitchFamily="18" charset="0"/>
                <a:cs typeface="Times New Roman" panose="02020603050405020304" pitchFamily="18" charset="0"/>
              </a:rPr>
              <a:t>Key Elements: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Filters (Top-Right):</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Year selectors (Current &amp; Previous Year)</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Accident Severity dropdown</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Road Type legend</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Top Row:</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Three Visuals</a:t>
            </a:r>
            <a:r>
              <a:rPr lang="en-US" sz="2000" dirty="0">
                <a:latin typeface="Times New Roman" panose="02020603050405020304" pitchFamily="18" charset="0"/>
                <a:cs typeface="Times New Roman" panose="02020603050405020304" pitchFamily="18" charset="0"/>
              </a:rPr>
              <a:t>:</a:t>
            </a:r>
          </a:p>
          <a:p>
            <a:pPr marL="1143000" lvl="2" indent="-22860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Fatalities by Weather Condition</a:t>
            </a:r>
            <a:r>
              <a:rPr lang="en-US" sz="2000" dirty="0">
                <a:latin typeface="Times New Roman" panose="02020603050405020304" pitchFamily="18" charset="0"/>
                <a:cs typeface="Times New Roman" panose="02020603050405020304" pitchFamily="18" charset="0"/>
              </a:rPr>
              <a:t> (horizontal bar)</a:t>
            </a:r>
          </a:p>
          <a:p>
            <a:pPr marL="1143000" lvl="2" indent="-22860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Road Surface Breakdown</a:t>
            </a:r>
            <a:r>
              <a:rPr lang="en-US" sz="2000" dirty="0">
                <a:latin typeface="Times New Roman" panose="02020603050405020304" pitchFamily="18" charset="0"/>
                <a:cs typeface="Times New Roman" panose="02020603050405020304" pitchFamily="18" charset="0"/>
              </a:rPr>
              <a:t> (donut and </a:t>
            </a:r>
            <a:r>
              <a:rPr lang="en-US" sz="2000" dirty="0" err="1">
                <a:latin typeface="Times New Roman" panose="02020603050405020304" pitchFamily="18" charset="0"/>
                <a:cs typeface="Times New Roman" panose="02020603050405020304" pitchFamily="18" charset="0"/>
              </a:rPr>
              <a:t>treemap</a:t>
            </a:r>
            <a:r>
              <a:rPr lang="en-US" sz="2000" dirty="0">
                <a:latin typeface="Times New Roman" panose="02020603050405020304" pitchFamily="18" charset="0"/>
                <a:cs typeface="Times New Roman" panose="02020603050405020304" pitchFamily="18" charset="0"/>
              </a:rPr>
              <a:t> view)</a:t>
            </a:r>
          </a:p>
          <a:p>
            <a:pPr marL="1143000" lvl="2" indent="-22860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Map of Fatalities by Location</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Bottom Row:</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Time-Series Line Chart</a:t>
            </a:r>
            <a:r>
              <a:rPr lang="en-US" sz="2000" dirty="0">
                <a:latin typeface="Times New Roman" panose="02020603050405020304" pitchFamily="18" charset="0"/>
                <a:cs typeface="Times New Roman" panose="02020603050405020304" pitchFamily="18" charset="0"/>
              </a:rPr>
              <a:t> showing trend comparison for accidents vs. casualties by county.</a:t>
            </a:r>
          </a:p>
        </p:txBody>
      </p:sp>
    </p:spTree>
    <p:extLst>
      <p:ext uri="{BB962C8B-B14F-4D97-AF65-F5344CB8AC3E}">
        <p14:creationId xmlns:p14="http://schemas.microsoft.com/office/powerpoint/2010/main" val="1868491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DBD3CE-19F5-1BF6-5829-F0B2CB13DAC8}"/>
              </a:ext>
            </a:extLst>
          </p:cNvPr>
          <p:cNvSpPr txBox="1"/>
          <p:nvPr/>
        </p:nvSpPr>
        <p:spPr>
          <a:xfrm>
            <a:off x="786581" y="471948"/>
            <a:ext cx="9320980" cy="6217087"/>
          </a:xfrm>
          <a:prstGeom prst="rect">
            <a:avLst/>
          </a:prstGeom>
          <a:noFill/>
        </p:spPr>
        <p:txBody>
          <a:bodyPr wrap="square" rtlCol="0">
            <a:spAutoFit/>
          </a:bodyPr>
          <a:lstStyle/>
          <a:p>
            <a:pPr>
              <a:buNone/>
            </a:pPr>
            <a:r>
              <a:rPr lang="en-US" sz="2800" b="1" u="sng" dirty="0">
                <a:latin typeface="Times New Roman" panose="02020603050405020304" pitchFamily="18" charset="0"/>
                <a:cs typeface="Times New Roman" panose="02020603050405020304" pitchFamily="18" charset="0"/>
              </a:rPr>
              <a:t>Dashboard Details</a:t>
            </a:r>
          </a:p>
          <a:p>
            <a:pPr>
              <a:buNone/>
            </a:pPr>
            <a:endParaRPr lang="en-US" sz="2800" b="1" u="sng" dirty="0">
              <a:latin typeface="Times New Roman" panose="02020603050405020304" pitchFamily="18" charset="0"/>
              <a:cs typeface="Times New Roman" panose="02020603050405020304" pitchFamily="18" charset="0"/>
            </a:endParaRPr>
          </a:p>
          <a:p>
            <a:pPr>
              <a:buNone/>
            </a:pPr>
            <a:r>
              <a:rPr lang="en-US" sz="2400" b="1" dirty="0">
                <a:latin typeface="Times New Roman" panose="02020603050405020304" pitchFamily="18" charset="0"/>
                <a:cs typeface="Times New Roman" panose="02020603050405020304" pitchFamily="18" charset="0"/>
              </a:rPr>
              <a:t>Goal of the Dashboard</a:t>
            </a:r>
          </a:p>
          <a:p>
            <a:pPr>
              <a:buNone/>
            </a:pPr>
            <a:r>
              <a:rPr lang="en-US" sz="2000" dirty="0">
                <a:latin typeface="Times New Roman" panose="02020603050405020304" pitchFamily="18" charset="0"/>
                <a:cs typeface="Times New Roman" panose="02020603050405020304" pitchFamily="18" charset="0"/>
              </a:rPr>
              <a:t>To examine how external factors such as </a:t>
            </a:r>
            <a:r>
              <a:rPr lang="en-US" sz="2000" b="1" dirty="0">
                <a:latin typeface="Times New Roman" panose="02020603050405020304" pitchFamily="18" charset="0"/>
                <a:cs typeface="Times New Roman" panose="02020603050405020304" pitchFamily="18" charset="0"/>
              </a:rPr>
              <a:t>weather</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road surface conditions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road types</a:t>
            </a:r>
            <a:r>
              <a:rPr lang="en-US" sz="2000" dirty="0">
                <a:latin typeface="Times New Roman" panose="02020603050405020304" pitchFamily="18" charset="0"/>
                <a:cs typeface="Times New Roman" panose="02020603050405020304" pitchFamily="18" charset="0"/>
              </a:rPr>
              <a:t> impact fatal accidents. The dashboard aids stakeholders in understanding environmental risks and supports targeted road safety strategies.</a:t>
            </a:r>
          </a:p>
          <a:p>
            <a:pPr>
              <a:buNone/>
            </a:pPr>
            <a:r>
              <a:rPr lang="en-US" sz="2000" b="1" dirty="0">
                <a:latin typeface="Times New Roman" panose="02020603050405020304" pitchFamily="18" charset="0"/>
                <a:cs typeface="Times New Roman" panose="02020603050405020304" pitchFamily="18" charset="0"/>
              </a:rPr>
              <a:t>Layout</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Top Section:</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Horizontal bar for </a:t>
            </a:r>
            <a:r>
              <a:rPr lang="en-US" sz="2000" b="1" dirty="0">
                <a:latin typeface="Times New Roman" panose="02020603050405020304" pitchFamily="18" charset="0"/>
                <a:cs typeface="Times New Roman" panose="02020603050405020304" pitchFamily="18" charset="0"/>
              </a:rPr>
              <a:t>Fatal Casualties by Weather</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Donut &amp; </a:t>
            </a:r>
            <a:r>
              <a:rPr lang="en-US" sz="2000" dirty="0" err="1">
                <a:latin typeface="Times New Roman" panose="02020603050405020304" pitchFamily="18" charset="0"/>
                <a:cs typeface="Times New Roman" panose="02020603050405020304" pitchFamily="18" charset="0"/>
              </a:rPr>
              <a:t>treemap</a:t>
            </a:r>
            <a:r>
              <a:rPr lang="en-US" sz="2000" dirty="0">
                <a:latin typeface="Times New Roman" panose="02020603050405020304" pitchFamily="18" charset="0"/>
                <a:cs typeface="Times New Roman" panose="02020603050405020304" pitchFamily="18" charset="0"/>
              </a:rPr>
              <a:t> for </a:t>
            </a:r>
            <a:r>
              <a:rPr lang="en-US" sz="2000" b="1" dirty="0">
                <a:latin typeface="Times New Roman" panose="02020603050405020304" pitchFamily="18" charset="0"/>
                <a:cs typeface="Times New Roman" panose="02020603050405020304" pitchFamily="18" charset="0"/>
              </a:rPr>
              <a:t>Road Surface Types</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UK map for </a:t>
            </a:r>
            <a:r>
              <a:rPr lang="en-US" sz="2000" b="1" dirty="0">
                <a:latin typeface="Times New Roman" panose="02020603050405020304" pitchFamily="18" charset="0"/>
                <a:cs typeface="Times New Roman" panose="02020603050405020304" pitchFamily="18" charset="0"/>
              </a:rPr>
              <a:t>Fatalities by Location</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Bottom Section:</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Time-series line chart comparing </a:t>
            </a:r>
            <a:r>
              <a:rPr lang="en-US" sz="2000" b="1" dirty="0">
                <a:latin typeface="Times New Roman" panose="02020603050405020304" pitchFamily="18" charset="0"/>
                <a:cs typeface="Times New Roman" panose="02020603050405020304" pitchFamily="18" charset="0"/>
              </a:rPr>
              <a:t>accident count vs. casualty count</a:t>
            </a:r>
            <a:r>
              <a:rPr lang="en-US" sz="2000" dirty="0">
                <a:latin typeface="Times New Roman" panose="02020603050405020304" pitchFamily="18" charset="0"/>
                <a:cs typeface="Times New Roman" panose="02020603050405020304" pitchFamily="18" charset="0"/>
              </a:rPr>
              <a:t> across counties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Filters Panel:</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Year of Accident Date (multi-select)</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Road Type (highlight by category)</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Severity filter for focused analysis</a:t>
            </a:r>
          </a:p>
          <a:p>
            <a:endParaRPr lang="en-US" dirty="0"/>
          </a:p>
        </p:txBody>
      </p:sp>
    </p:spTree>
    <p:extLst>
      <p:ext uri="{BB962C8B-B14F-4D97-AF65-F5344CB8AC3E}">
        <p14:creationId xmlns:p14="http://schemas.microsoft.com/office/powerpoint/2010/main" val="2027558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D20FCA-A80F-8D77-4385-61F9C7E9A8EA}"/>
              </a:ext>
            </a:extLst>
          </p:cNvPr>
          <p:cNvSpPr txBox="1"/>
          <p:nvPr/>
        </p:nvSpPr>
        <p:spPr>
          <a:xfrm>
            <a:off x="481781" y="324465"/>
            <a:ext cx="9340645" cy="5601533"/>
          </a:xfrm>
          <a:prstGeom prst="rect">
            <a:avLst/>
          </a:prstGeom>
          <a:noFill/>
        </p:spPr>
        <p:txBody>
          <a:bodyPr wrap="square" rtlCol="0">
            <a:spAutoFit/>
          </a:bodyPr>
          <a:lstStyle/>
          <a:p>
            <a:pPr>
              <a:buNone/>
            </a:pPr>
            <a:r>
              <a:rPr lang="en-US" sz="2800" b="1" u="sng" dirty="0">
                <a:latin typeface="Times New Roman" panose="02020603050405020304" pitchFamily="18" charset="0"/>
                <a:cs typeface="Times New Roman" panose="02020603050405020304" pitchFamily="18" charset="0"/>
              </a:rPr>
              <a:t>Contents</a:t>
            </a:r>
          </a:p>
          <a:p>
            <a:pPr>
              <a:buNone/>
            </a:pPr>
            <a:endParaRPr lang="en-US" sz="2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Weather Breakdown:</a:t>
            </a:r>
            <a:endParaRPr lang="en-US"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Horizontal bar showing fatalities in </a:t>
            </a:r>
            <a:r>
              <a:rPr lang="en-US" sz="2400" i="1" dirty="0">
                <a:latin typeface="Times New Roman" panose="02020603050405020304" pitchFamily="18" charset="0"/>
                <a:cs typeface="Times New Roman" panose="02020603050405020304" pitchFamily="18" charset="0"/>
              </a:rPr>
              <a:t>Fine</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Rain</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Snow/Fog</a:t>
            </a:r>
            <a:r>
              <a:rPr lang="en-US" sz="2400" dirty="0">
                <a:latin typeface="Times New Roman" panose="02020603050405020304" pitchFamily="18" charset="0"/>
                <a:cs typeface="Times New Roman" panose="02020603050405020304" pitchFamily="18" charset="0"/>
              </a:rPr>
              <a:t>, and </a:t>
            </a:r>
            <a:r>
              <a:rPr lang="en-US" sz="2400" i="1" dirty="0">
                <a:latin typeface="Times New Roman" panose="02020603050405020304" pitchFamily="18" charset="0"/>
                <a:cs typeface="Times New Roman" panose="02020603050405020304" pitchFamily="18" charset="0"/>
              </a:rPr>
              <a:t>Others</a:t>
            </a:r>
            <a:r>
              <a:rPr lang="en-US" sz="2400" dirty="0">
                <a:latin typeface="Times New Roman" panose="02020603050405020304" pitchFamily="18" charset="0"/>
                <a:cs typeface="Times New Roman" panose="02020603050405020304" pitchFamily="18" charset="0"/>
              </a:rPr>
              <a:t> conditions.</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Road Surface Visualization:</a:t>
            </a:r>
            <a:endParaRPr lang="en-US"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Donut chart showing proportions of </a:t>
            </a:r>
            <a:r>
              <a:rPr lang="en-US" sz="2400" b="1" dirty="0">
                <a:latin typeface="Times New Roman" panose="02020603050405020304" pitchFamily="18" charset="0"/>
                <a:cs typeface="Times New Roman" panose="02020603050405020304" pitchFamily="18" charset="0"/>
              </a:rPr>
              <a:t>Dry</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Wet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Frost/Snow</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Unknown</a:t>
            </a:r>
            <a:r>
              <a:rPr lang="en-US" sz="2400" dirty="0">
                <a:latin typeface="Times New Roman" panose="02020603050405020304" pitchFamily="18" charset="0"/>
                <a:cs typeface="Times New Roman" panose="02020603050405020304" pitchFamily="18" charset="0"/>
              </a:rPr>
              <a:t> surfaces.</a:t>
            </a:r>
          </a:p>
          <a:p>
            <a:pPr marL="742950" lvl="1" indent="-28575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Treemap</a:t>
            </a:r>
            <a:r>
              <a:rPr lang="en-US" sz="2400" dirty="0">
                <a:latin typeface="Times New Roman" panose="02020603050405020304" pitchFamily="18" charset="0"/>
                <a:cs typeface="Times New Roman" panose="02020603050405020304" pitchFamily="18" charset="0"/>
              </a:rPr>
              <a:t> providing a proportional view of the same data.</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Map:</a:t>
            </a:r>
            <a:endParaRPr lang="en-US"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UK map with </a:t>
            </a:r>
            <a:r>
              <a:rPr lang="en-US" sz="2400" i="1" dirty="0">
                <a:latin typeface="Times New Roman" panose="02020603050405020304" pitchFamily="18" charset="0"/>
                <a:cs typeface="Times New Roman" panose="02020603050405020304" pitchFamily="18" charset="0"/>
              </a:rPr>
              <a:t>location-wise fatality density</a:t>
            </a:r>
            <a:r>
              <a:rPr lang="en-US" sz="2400" dirty="0">
                <a:latin typeface="Times New Roman" panose="02020603050405020304" pitchFamily="18" charset="0"/>
                <a:cs typeface="Times New Roman" panose="02020603050405020304" pitchFamily="18" charset="0"/>
              </a:rPr>
              <a:t> (interactive).</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Line Chart:</a:t>
            </a:r>
            <a:endParaRPr lang="en-US"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Dual-measure line chart showing trends in </a:t>
            </a:r>
            <a:r>
              <a:rPr lang="en-US" sz="2400" b="1" dirty="0">
                <a:latin typeface="Times New Roman" panose="02020603050405020304" pitchFamily="18" charset="0"/>
                <a:cs typeface="Times New Roman" panose="02020603050405020304" pitchFamily="18" charset="0"/>
              </a:rPr>
              <a:t>accidents</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casualties</a:t>
            </a:r>
            <a:r>
              <a:rPr lang="en-US" sz="2400" dirty="0">
                <a:latin typeface="Times New Roman" panose="02020603050405020304" pitchFamily="18" charset="0"/>
                <a:cs typeface="Times New Roman" panose="02020603050405020304" pitchFamily="18" charset="0"/>
              </a:rPr>
              <a:t> across time/county.</a:t>
            </a:r>
          </a:p>
          <a:p>
            <a:endParaRPr lang="en-US" dirty="0"/>
          </a:p>
        </p:txBody>
      </p:sp>
    </p:spTree>
    <p:extLst>
      <p:ext uri="{BB962C8B-B14F-4D97-AF65-F5344CB8AC3E}">
        <p14:creationId xmlns:p14="http://schemas.microsoft.com/office/powerpoint/2010/main" val="3957469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A57628-A672-5402-05D2-255E934D8379}"/>
              </a:ext>
            </a:extLst>
          </p:cNvPr>
          <p:cNvSpPr txBox="1"/>
          <p:nvPr/>
        </p:nvSpPr>
        <p:spPr>
          <a:xfrm>
            <a:off x="924231" y="997565"/>
            <a:ext cx="7590503" cy="4862870"/>
          </a:xfrm>
          <a:prstGeom prst="rect">
            <a:avLst/>
          </a:prstGeom>
          <a:noFill/>
        </p:spPr>
        <p:txBody>
          <a:bodyPr wrap="square" rtlCol="0">
            <a:spAutoFit/>
          </a:bodyPr>
          <a:lstStyle/>
          <a:p>
            <a:pPr>
              <a:buNone/>
            </a:pPr>
            <a:r>
              <a:rPr lang="en-US" sz="2800" b="1" u="sng" dirty="0">
                <a:latin typeface="Times New Roman" panose="02020603050405020304" pitchFamily="18" charset="0"/>
                <a:cs typeface="Times New Roman" panose="02020603050405020304" pitchFamily="18" charset="0"/>
              </a:rPr>
              <a:t>Best Practices Followed</a:t>
            </a:r>
          </a:p>
          <a:p>
            <a:pPr>
              <a:buNone/>
            </a:pPr>
            <a:endParaRPr lang="en-US" sz="2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Multi-Faceted View:</a:t>
            </a:r>
            <a:r>
              <a:rPr lang="en-US" sz="2400" dirty="0">
                <a:latin typeface="Times New Roman" panose="02020603050405020304" pitchFamily="18" charset="0"/>
                <a:cs typeface="Times New Roman" panose="02020603050405020304" pitchFamily="18" charset="0"/>
              </a:rPr>
              <a:t> Integrates spatial, temporal, and categorical views for richer analysis.</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Interactive Filtering:</a:t>
            </a:r>
            <a:r>
              <a:rPr lang="en-US" sz="2400" dirty="0">
                <a:latin typeface="Times New Roman" panose="02020603050405020304" pitchFamily="18" charset="0"/>
                <a:cs typeface="Times New Roman" panose="02020603050405020304" pitchFamily="18" charset="0"/>
              </a:rPr>
              <a:t> Users can select year, severity, and road type to update all visuals in real-time.</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Consistent Color Use:</a:t>
            </a:r>
            <a:r>
              <a:rPr lang="en-US" sz="2400" dirty="0">
                <a:latin typeface="Times New Roman" panose="02020603050405020304" pitchFamily="18" charset="0"/>
                <a:cs typeface="Times New Roman" panose="02020603050405020304" pitchFamily="18" charset="0"/>
              </a:rPr>
              <a:t> Each factor (weather, surface, road type) maintains a consistent palette.</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Data Emphasis:</a:t>
            </a:r>
            <a:r>
              <a:rPr lang="en-US" sz="2400" dirty="0">
                <a:latin typeface="Times New Roman" panose="02020603050405020304" pitchFamily="18" charset="0"/>
                <a:cs typeface="Times New Roman" panose="02020603050405020304" pitchFamily="18" charset="0"/>
              </a:rPr>
              <a:t> Use of simple backgrounds and minimal clutter ensures focus on the data story.</a:t>
            </a:r>
          </a:p>
          <a:p>
            <a:pPr>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Comparative Trends:</a:t>
            </a:r>
            <a:r>
              <a:rPr lang="en-US" sz="2400" dirty="0">
                <a:latin typeface="Times New Roman" panose="02020603050405020304" pitchFamily="18" charset="0"/>
                <a:cs typeface="Times New Roman" panose="02020603050405020304" pitchFamily="18" charset="0"/>
              </a:rPr>
              <a:t> The dual-line chart helps compare accident vs. casualty evolution across the dataset.</a:t>
            </a:r>
          </a:p>
          <a:p>
            <a:endParaRPr lang="en-US" dirty="0"/>
          </a:p>
        </p:txBody>
      </p:sp>
    </p:spTree>
    <p:extLst>
      <p:ext uri="{BB962C8B-B14F-4D97-AF65-F5344CB8AC3E}">
        <p14:creationId xmlns:p14="http://schemas.microsoft.com/office/powerpoint/2010/main" val="1518548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9E7826-60FE-E9FF-121A-33E9A2AEABDF}"/>
              </a:ext>
            </a:extLst>
          </p:cNvPr>
          <p:cNvSpPr txBox="1"/>
          <p:nvPr/>
        </p:nvSpPr>
        <p:spPr>
          <a:xfrm>
            <a:off x="875071" y="383458"/>
            <a:ext cx="9193161" cy="5386090"/>
          </a:xfrm>
          <a:prstGeom prst="rect">
            <a:avLst/>
          </a:prstGeom>
          <a:noFill/>
        </p:spPr>
        <p:txBody>
          <a:bodyPr wrap="square" rtlCol="0">
            <a:spAutoFit/>
          </a:bodyPr>
          <a:lstStyle/>
          <a:p>
            <a:pPr>
              <a:buNone/>
            </a:pPr>
            <a:r>
              <a:rPr lang="en-US" sz="2400" b="1" u="sng" dirty="0">
                <a:latin typeface="Times New Roman" panose="02020603050405020304" pitchFamily="18" charset="0"/>
                <a:cs typeface="Times New Roman" panose="02020603050405020304" pitchFamily="18" charset="0"/>
              </a:rPr>
              <a:t>Data Source View &amp; Processing</a:t>
            </a:r>
          </a:p>
          <a:p>
            <a:pPr>
              <a:buNone/>
            </a:pPr>
            <a:endParaRPr lang="en-US" sz="20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 dataset was downloaded from </a:t>
            </a:r>
            <a:r>
              <a:rPr lang="en-US" sz="2000" b="1" dirty="0">
                <a:latin typeface="Times New Roman" panose="02020603050405020304" pitchFamily="18" charset="0"/>
                <a:cs typeface="Times New Roman" panose="02020603050405020304" pitchFamily="18" charset="0"/>
              </a:rPr>
              <a:t>Kaggle</a:t>
            </a:r>
            <a:r>
              <a:rPr lang="en-US" sz="2000" dirty="0">
                <a:latin typeface="Times New Roman" panose="02020603050405020304" pitchFamily="18" charset="0"/>
                <a:cs typeface="Times New Roman" panose="02020603050405020304" pitchFamily="18" charset="0"/>
              </a:rPr>
              <a:t> and came pre-cleaned, eliminating the need for manual preprocessing or data wrangling.</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 data was </a:t>
            </a:r>
            <a:r>
              <a:rPr lang="en-US" sz="2000" b="1" dirty="0">
                <a:latin typeface="Times New Roman" panose="02020603050405020304" pitchFamily="18" charset="0"/>
                <a:cs typeface="Times New Roman" panose="02020603050405020304" pitchFamily="18" charset="0"/>
              </a:rPr>
              <a:t>directly imported into Tableau</a:t>
            </a:r>
            <a:r>
              <a:rPr lang="en-US" sz="2000" dirty="0">
                <a:latin typeface="Times New Roman" panose="02020603050405020304" pitchFamily="18" charset="0"/>
                <a:cs typeface="Times New Roman" panose="02020603050405020304" pitchFamily="18" charset="0"/>
              </a:rPr>
              <a:t>, which automatically identified data types and dimensions for use in visualization.</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Calculated fields</a:t>
            </a:r>
            <a:r>
              <a:rPr lang="en-US" sz="2000" dirty="0">
                <a:latin typeface="Times New Roman" panose="02020603050405020304" pitchFamily="18" charset="0"/>
                <a:cs typeface="Times New Roman" panose="02020603050405020304" pitchFamily="18" charset="0"/>
              </a:rPr>
              <a:t> created include:</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Fatality Rate (%)</a:t>
            </a:r>
            <a:r>
              <a:rPr lang="en-US" sz="2000" dirty="0">
                <a:latin typeface="Times New Roman" panose="02020603050405020304" pitchFamily="18" charset="0"/>
                <a:cs typeface="Times New Roman" panose="02020603050405020304" pitchFamily="18" charset="0"/>
              </a:rPr>
              <a:t> = (Fatal Casualties / Total Accidents) × 100</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YoY Change (%)</a:t>
            </a:r>
            <a:r>
              <a:rPr lang="en-US" sz="2000" dirty="0">
                <a:latin typeface="Times New Roman" panose="02020603050405020304" pitchFamily="18" charset="0"/>
                <a:cs typeface="Times New Roman" panose="02020603050405020304" pitchFamily="18" charset="0"/>
              </a:rPr>
              <a:t> = ((Current Year Value - Previous Year Value) / Previous Year Value) × 100</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Accidents per Vehicle Type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Casualties per Weather Condition</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Road Type Distributions</a:t>
            </a:r>
            <a:r>
              <a:rPr lang="en-US" sz="2000" dirty="0">
                <a:latin typeface="Times New Roman" panose="02020603050405020304" pitchFamily="18" charset="0"/>
                <a:cs typeface="Times New Roman" panose="02020603050405020304" pitchFamily="18" charset="0"/>
              </a:rPr>
              <a:t> were computed using aggregation and conditionals.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Advanced Tableau features</a:t>
            </a:r>
            <a:r>
              <a:rPr lang="en-US" sz="2000" dirty="0">
                <a:latin typeface="Times New Roman" panose="02020603050405020304" pitchFamily="18" charset="0"/>
                <a:cs typeface="Times New Roman" panose="02020603050405020304" pitchFamily="18" charset="0"/>
              </a:rPr>
              <a:t> used:</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Filters &amp; Parameters</a:t>
            </a:r>
            <a:r>
              <a:rPr lang="en-US" sz="2000" dirty="0">
                <a:latin typeface="Times New Roman" panose="02020603050405020304" pitchFamily="18" charset="0"/>
                <a:cs typeface="Times New Roman" panose="02020603050405020304" pitchFamily="18" charset="0"/>
              </a:rPr>
              <a:t> to switch between accident severity levels and years.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Groups &amp; Bins</a:t>
            </a:r>
            <a:r>
              <a:rPr lang="en-US" sz="2000" dirty="0">
                <a:latin typeface="Times New Roman" panose="02020603050405020304" pitchFamily="18" charset="0"/>
                <a:cs typeface="Times New Roman" panose="02020603050405020304" pitchFamily="18" charset="0"/>
              </a:rPr>
              <a:t> for classifying continuous variables (e.g., accident volume ranges).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Dual-axis charts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map layers</a:t>
            </a:r>
            <a:r>
              <a:rPr lang="en-US" sz="2000" dirty="0">
                <a:latin typeface="Times New Roman" panose="02020603050405020304" pitchFamily="18" charset="0"/>
                <a:cs typeface="Times New Roman" panose="02020603050405020304" pitchFamily="18" charset="0"/>
              </a:rPr>
              <a:t> to support multi-dimensional comparison.</a:t>
            </a:r>
          </a:p>
        </p:txBody>
      </p:sp>
    </p:spTree>
    <p:extLst>
      <p:ext uri="{BB962C8B-B14F-4D97-AF65-F5344CB8AC3E}">
        <p14:creationId xmlns:p14="http://schemas.microsoft.com/office/powerpoint/2010/main" val="1886681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76B1C1-52F9-F31B-3698-5E6086A13183}"/>
              </a:ext>
            </a:extLst>
          </p:cNvPr>
          <p:cNvSpPr txBox="1"/>
          <p:nvPr/>
        </p:nvSpPr>
        <p:spPr>
          <a:xfrm>
            <a:off x="619432" y="167148"/>
            <a:ext cx="10441858" cy="6647974"/>
          </a:xfrm>
          <a:prstGeom prst="rect">
            <a:avLst/>
          </a:prstGeom>
          <a:noFill/>
        </p:spPr>
        <p:txBody>
          <a:bodyPr wrap="square" rtlCol="0">
            <a:spAutoFit/>
          </a:bodyPr>
          <a:lstStyle/>
          <a:p>
            <a:pPr>
              <a:buNone/>
            </a:pPr>
            <a:r>
              <a:rPr lang="en-US" sz="2400" b="1" u="sng" dirty="0">
                <a:latin typeface="Times New Roman" panose="02020603050405020304" pitchFamily="18" charset="0"/>
                <a:cs typeface="Times New Roman" panose="02020603050405020304" pitchFamily="18" charset="0"/>
              </a:rPr>
              <a:t>Dashboard Implementation and Features</a:t>
            </a:r>
          </a:p>
          <a:p>
            <a:pPr>
              <a:buNone/>
            </a:pPr>
            <a:endParaRPr lang="en-US" b="1" dirty="0">
              <a:latin typeface="Times New Roman" panose="02020603050405020304" pitchFamily="18" charset="0"/>
              <a:cs typeface="Times New Roman" panose="02020603050405020304" pitchFamily="18" charset="0"/>
            </a:endParaRPr>
          </a:p>
          <a:p>
            <a:pPr>
              <a:buNone/>
            </a:pPr>
            <a:r>
              <a:rPr lang="en-US" sz="2400" b="1" dirty="0">
                <a:latin typeface="Times New Roman" panose="02020603050405020304" pitchFamily="18" charset="0"/>
                <a:cs typeface="Times New Roman" panose="02020603050405020304" pitchFamily="18" charset="0"/>
              </a:rPr>
              <a:t>Dashboard 1: Road Accident Overview Dashboard</a:t>
            </a:r>
          </a:p>
          <a:p>
            <a:pPr>
              <a:buNone/>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Design Match: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Fully implements the planned wireframe structure with effective layout alignment and no major deviations.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Contents:</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KPI Cards:</a:t>
            </a:r>
            <a:r>
              <a:rPr lang="en-US" dirty="0">
                <a:latin typeface="Times New Roman" panose="02020603050405020304" pitchFamily="18" charset="0"/>
                <a:cs typeface="Times New Roman" panose="02020603050405020304" pitchFamily="18" charset="0"/>
              </a:rPr>
              <a:t> Total Accidents, Total Casualties, Fatal/Serious/Slight Casualties with YoY comparison</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Icons and Figures:</a:t>
            </a:r>
            <a:r>
              <a:rPr lang="en-US" dirty="0">
                <a:latin typeface="Times New Roman" panose="02020603050405020304" pitchFamily="18" charset="0"/>
                <a:cs typeface="Times New Roman" panose="02020603050405020304" pitchFamily="18" charset="0"/>
              </a:rPr>
              <a:t> Fatal Casualties by Vehicle Type</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Donut Charts:</a:t>
            </a:r>
            <a:endParaRPr lang="en-US" dirty="0">
              <a:latin typeface="Times New Roman" panose="02020603050405020304" pitchFamily="18" charset="0"/>
              <a:cs typeface="Times New Roman" panose="02020603050405020304" pitchFamily="18" charset="0"/>
            </a:endParaRPr>
          </a:p>
          <a:p>
            <a:pPr marL="1143000" lvl="2" indent="-228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Fatal Casualties by Weather Condition</a:t>
            </a:r>
          </a:p>
          <a:p>
            <a:pPr marL="1143000" lvl="2" indent="-228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Fatal Casualties by Road Surface</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Bar Chart:</a:t>
            </a:r>
            <a:r>
              <a:rPr lang="en-US" dirty="0">
                <a:latin typeface="Times New Roman" panose="02020603050405020304" pitchFamily="18" charset="0"/>
                <a:cs typeface="Times New Roman" panose="02020603050405020304" pitchFamily="18" charset="0"/>
              </a:rPr>
              <a:t> Road Type vs. Fatal Casualties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Map:</a:t>
            </a:r>
            <a:r>
              <a:rPr lang="en-US" dirty="0">
                <a:latin typeface="Times New Roman" panose="02020603050405020304" pitchFamily="18" charset="0"/>
                <a:cs typeface="Times New Roman" panose="02020603050405020304" pitchFamily="18" charset="0"/>
              </a:rPr>
              <a:t> Geographic distribution of fatal casualties across the UK</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Filters:</a:t>
            </a:r>
            <a:endParaRPr lang="en-US" dirty="0">
              <a:latin typeface="Times New Roman" panose="02020603050405020304" pitchFamily="18" charset="0"/>
              <a:cs typeface="Times New Roman" panose="02020603050405020304" pitchFamily="18" charset="0"/>
            </a:endParaRPr>
          </a:p>
          <a:p>
            <a:pPr marL="1143000" lvl="2" indent="-228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Year selection (Current vs. Previous)</a:t>
            </a:r>
          </a:p>
          <a:p>
            <a:pPr marL="1143000" lvl="2" indent="-228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Accident Severity dropdown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Interactions:</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Dropdown filters dynamically update all charts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Hover tooltips on charts (vehicle icons, bars, and maps)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Visual indicators (icons, color-coded YoY trends) for better interpretation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Seamless cross-filtering across charts based on severity selection</a:t>
            </a:r>
          </a:p>
          <a:p>
            <a:endParaRPr lang="en-US" dirty="0"/>
          </a:p>
        </p:txBody>
      </p:sp>
    </p:spTree>
    <p:extLst>
      <p:ext uri="{BB962C8B-B14F-4D97-AF65-F5344CB8AC3E}">
        <p14:creationId xmlns:p14="http://schemas.microsoft.com/office/powerpoint/2010/main" val="4197228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6870AB8-F71C-8A6F-8020-ACDD19E768A8}"/>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a:lnSpc>
                <a:spcPct val="90000"/>
              </a:lnSpc>
              <a:spcAft>
                <a:spcPts val="600"/>
              </a:spcAft>
            </a:pPr>
            <a:r>
              <a:rPr lang="en-US" sz="1900" b="1" dirty="0">
                <a:latin typeface="Times New Roman" panose="02020603050405020304" pitchFamily="18" charset="0"/>
                <a:cs typeface="Times New Roman" panose="02020603050405020304" pitchFamily="18" charset="0"/>
              </a:rPr>
              <a:t>Core Analytical Goals: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 Examine accident frequency and severity across years, months, and locations.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 Detect seasonal or environmental factors that correlate with high casualty rates.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 Investigate the relationship between road conditions, lighting, and vehicle type on accident outcomes.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 Provide comparative insights into urban vs. rural accident trends.</a:t>
            </a:r>
          </a:p>
          <a:p>
            <a:pPr indent="-228600">
              <a:lnSpc>
                <a:spcPct val="90000"/>
              </a:lnSpc>
              <a:spcAft>
                <a:spcPts val="600"/>
              </a:spcAft>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a:p>
            <a:pPr>
              <a:lnSpc>
                <a:spcPct val="90000"/>
              </a:lnSpc>
              <a:spcAft>
                <a:spcPts val="600"/>
              </a:spcAft>
            </a:pPr>
            <a:r>
              <a:rPr lang="en-US" sz="1900" b="1" dirty="0">
                <a:latin typeface="Times New Roman" panose="02020603050405020304" pitchFamily="18" charset="0"/>
                <a:cs typeface="Times New Roman" panose="02020603050405020304" pitchFamily="18" charset="0"/>
              </a:rPr>
              <a:t>Visualization and Interactivity Goals:</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 Design intuitive dashboards that allow users to interact with filters (e.g., accident severity, year, road type).</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 Use maps, donut charts, bar graphs, line plots, and box plots to display multi-dimensional data clearly.</a:t>
            </a:r>
          </a:p>
          <a:p>
            <a:pPr indent="-228600">
              <a:lnSpc>
                <a:spcPct val="90000"/>
              </a:lnSpc>
              <a:spcAft>
                <a:spcPts val="600"/>
              </a:spcAf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 Offer actionable KPIs (Key Performance Indicators) at a glance, including total casualties, serious injuries, and fatalities.</a:t>
            </a:r>
          </a:p>
          <a:p>
            <a:pPr indent="-228600">
              <a:lnSpc>
                <a:spcPct val="90000"/>
              </a:lnSpc>
              <a:spcAft>
                <a:spcPts val="600"/>
              </a:spcAft>
              <a:buFont typeface="Arial" panose="020B0604020202020204" pitchFamily="34" charset="0"/>
              <a:buChar char="•"/>
            </a:pPr>
            <a:endParaRPr lang="en-US" sz="1900" dirty="0"/>
          </a:p>
        </p:txBody>
      </p:sp>
    </p:spTree>
    <p:extLst>
      <p:ext uri="{BB962C8B-B14F-4D97-AF65-F5344CB8AC3E}">
        <p14:creationId xmlns:p14="http://schemas.microsoft.com/office/powerpoint/2010/main" val="373163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FBBBAC-5B47-E35B-2B21-90949FED4F1F}"/>
              </a:ext>
            </a:extLst>
          </p:cNvPr>
          <p:cNvPicPr>
            <a:picLocks noChangeAspect="1"/>
          </p:cNvPicPr>
          <p:nvPr/>
        </p:nvPicPr>
        <p:blipFill>
          <a:blip r:embed="rId2"/>
          <a:stretch>
            <a:fillRect/>
          </a:stretch>
        </p:blipFill>
        <p:spPr>
          <a:xfrm>
            <a:off x="895978" y="0"/>
            <a:ext cx="10148245" cy="5706074"/>
          </a:xfrm>
          <a:prstGeom prst="rect">
            <a:avLst/>
          </a:prstGeom>
        </p:spPr>
      </p:pic>
      <p:sp>
        <p:nvSpPr>
          <p:cNvPr id="4" name="TextBox 3">
            <a:extLst>
              <a:ext uri="{FF2B5EF4-FFF2-40B4-BE49-F238E27FC236}">
                <a16:creationId xmlns:a16="http://schemas.microsoft.com/office/drawing/2014/main" id="{84336DBA-607A-62B1-CECE-E0E77189F0D7}"/>
              </a:ext>
            </a:extLst>
          </p:cNvPr>
          <p:cNvSpPr txBox="1"/>
          <p:nvPr/>
        </p:nvSpPr>
        <p:spPr>
          <a:xfrm>
            <a:off x="895978" y="5830854"/>
            <a:ext cx="9967965"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Link to Tableau Public: </a:t>
            </a:r>
            <a:r>
              <a:rPr lang="en-US" dirty="0">
                <a:latin typeface="Times New Roman" panose="02020603050405020304" pitchFamily="18" charset="0"/>
                <a:cs typeface="Times New Roman" panose="02020603050405020304" pitchFamily="18" charset="0"/>
                <a:hlinkClick r:id="rId3"/>
              </a:rPr>
              <a:t>https://public.tableau.com/app/profile/lalith.aditya.chintham.reddy/viz/FinalProject_17463851519580/Dashboard1</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66216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9F694B-2668-2A62-D86A-53C427217A35}"/>
              </a:ext>
            </a:extLst>
          </p:cNvPr>
          <p:cNvSpPr txBox="1"/>
          <p:nvPr/>
        </p:nvSpPr>
        <p:spPr>
          <a:xfrm>
            <a:off x="589935" y="335845"/>
            <a:ext cx="10668000" cy="6278642"/>
          </a:xfrm>
          <a:prstGeom prst="rect">
            <a:avLst/>
          </a:prstGeom>
          <a:noFill/>
        </p:spPr>
        <p:txBody>
          <a:bodyPr wrap="square" rtlCol="0">
            <a:spAutoFit/>
          </a:bodyPr>
          <a:lstStyle/>
          <a:p>
            <a:pPr>
              <a:buNone/>
            </a:pPr>
            <a:r>
              <a:rPr lang="en-US" sz="2400" b="1" dirty="0">
                <a:latin typeface="Times New Roman" panose="02020603050405020304" pitchFamily="18" charset="0"/>
                <a:cs typeface="Times New Roman" panose="02020603050405020304" pitchFamily="18" charset="0"/>
              </a:rPr>
              <a:t>Dashboard 2: Accidents by Days and Safety of Vehicles</a:t>
            </a:r>
          </a:p>
          <a:p>
            <a:pPr>
              <a:buNone/>
            </a:pPr>
            <a:endParaRPr lang="en-US"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Design Match:</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Closely adheres to the initial layout wireframe, with all visual components properly aligned and functionally integrated.</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Contents:</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KPI Card:</a:t>
            </a:r>
            <a:r>
              <a:rPr lang="en-US" dirty="0">
                <a:latin typeface="Times New Roman" panose="02020603050405020304" pitchFamily="18" charset="0"/>
                <a:cs typeface="Times New Roman" panose="02020603050405020304" pitchFamily="18" charset="0"/>
              </a:rPr>
              <a:t> Total number of accidents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Bubble Chart:</a:t>
            </a:r>
            <a:r>
              <a:rPr lang="en-US" dirty="0">
                <a:latin typeface="Times New Roman" panose="02020603050405020304" pitchFamily="18" charset="0"/>
                <a:cs typeface="Times New Roman" panose="02020603050405020304" pitchFamily="18" charset="0"/>
              </a:rPr>
              <a:t> Accidents by light condition (e.g., daylight, darkness)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Bar Chart:</a:t>
            </a:r>
            <a:r>
              <a:rPr lang="en-US" dirty="0">
                <a:latin typeface="Times New Roman" panose="02020603050405020304" pitchFamily="18" charset="0"/>
                <a:cs typeface="Times New Roman" panose="02020603050405020304" pitchFamily="18" charset="0"/>
              </a:rPr>
              <a:t> Accidents by day of the week, broken down by severity</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Weekday Comparison:</a:t>
            </a:r>
            <a:r>
              <a:rPr lang="en-US" dirty="0">
                <a:latin typeface="Times New Roman" panose="02020603050405020304" pitchFamily="18" charset="0"/>
                <a:cs typeface="Times New Roman" panose="02020603050405020304" pitchFamily="18" charset="0"/>
              </a:rPr>
              <a:t> Donut charts showing accident counts by day</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Map:</a:t>
            </a:r>
            <a:r>
              <a:rPr lang="en-US" dirty="0">
                <a:latin typeface="Times New Roman" panose="02020603050405020304" pitchFamily="18" charset="0"/>
                <a:cs typeface="Times New Roman" panose="02020603050405020304" pitchFamily="18" charset="0"/>
              </a:rPr>
              <a:t> Geolocation of all accident points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Stacked Bar Chart:</a:t>
            </a:r>
            <a:r>
              <a:rPr lang="en-US" dirty="0">
                <a:latin typeface="Times New Roman" panose="02020603050405020304" pitchFamily="18" charset="0"/>
                <a:cs typeface="Times New Roman" panose="02020603050405020304" pitchFamily="18" charset="0"/>
              </a:rPr>
              <a:t> Vehicle type vs. total accident severity</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Filters:</a:t>
            </a:r>
            <a:endParaRPr lang="en-US" dirty="0">
              <a:latin typeface="Times New Roman" panose="02020603050405020304" pitchFamily="18" charset="0"/>
              <a:cs typeface="Times New Roman" panose="02020603050405020304" pitchFamily="18" charset="0"/>
            </a:endParaRPr>
          </a:p>
          <a:p>
            <a:pPr marL="1143000" lvl="2" indent="-228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Dropdown for accident severity</a:t>
            </a:r>
          </a:p>
          <a:p>
            <a:pPr marL="1143000" lvl="2" indent="-228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Light condition filters</a:t>
            </a:r>
          </a:p>
          <a:p>
            <a:pPr marL="1143000" lvl="2" indent="-228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Year selection for comparative analysis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Interactions:</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Hover tooltips show exact counts and categories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Filtering by accident severity dynamically updates all charts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Donut and bar charts highlight weekly and vehicle-specific risk patterns</a:t>
            </a:r>
          </a:p>
          <a:p>
            <a:pPr marL="742950" lvl="1"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Geomap</a:t>
            </a:r>
            <a:r>
              <a:rPr lang="en-US" dirty="0">
                <a:latin typeface="Times New Roman" panose="02020603050405020304" pitchFamily="18" charset="0"/>
                <a:cs typeface="Times New Roman" panose="02020603050405020304" pitchFamily="18" charset="0"/>
              </a:rPr>
              <a:t> interaction supports localized drill-down analysis</a:t>
            </a:r>
          </a:p>
          <a:p>
            <a:endParaRPr lang="en-US" dirty="0"/>
          </a:p>
        </p:txBody>
      </p:sp>
    </p:spTree>
    <p:extLst>
      <p:ext uri="{BB962C8B-B14F-4D97-AF65-F5344CB8AC3E}">
        <p14:creationId xmlns:p14="http://schemas.microsoft.com/office/powerpoint/2010/main" val="1798770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EED004-B318-46AD-811A-825488004C04}"/>
              </a:ext>
            </a:extLst>
          </p:cNvPr>
          <p:cNvPicPr>
            <a:picLocks noChangeAspect="1"/>
          </p:cNvPicPr>
          <p:nvPr/>
        </p:nvPicPr>
        <p:blipFill>
          <a:blip r:embed="rId2"/>
          <a:stretch>
            <a:fillRect/>
          </a:stretch>
        </p:blipFill>
        <p:spPr>
          <a:xfrm>
            <a:off x="1076848" y="0"/>
            <a:ext cx="10038303" cy="5644257"/>
          </a:xfrm>
          <a:prstGeom prst="rect">
            <a:avLst/>
          </a:prstGeom>
        </p:spPr>
      </p:pic>
      <p:sp>
        <p:nvSpPr>
          <p:cNvPr id="4" name="TextBox 3">
            <a:extLst>
              <a:ext uri="{FF2B5EF4-FFF2-40B4-BE49-F238E27FC236}">
                <a16:creationId xmlns:a16="http://schemas.microsoft.com/office/drawing/2014/main" id="{7A9F1851-AFCD-8BD5-48D0-37503D365E33}"/>
              </a:ext>
            </a:extLst>
          </p:cNvPr>
          <p:cNvSpPr txBox="1"/>
          <p:nvPr/>
        </p:nvSpPr>
        <p:spPr>
          <a:xfrm>
            <a:off x="1000647" y="5768402"/>
            <a:ext cx="10286785"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Link to Tableau Public: </a:t>
            </a:r>
            <a:r>
              <a:rPr lang="en-US" dirty="0">
                <a:latin typeface="Times New Roman" panose="02020603050405020304" pitchFamily="18" charset="0"/>
                <a:cs typeface="Times New Roman" panose="02020603050405020304" pitchFamily="18" charset="0"/>
                <a:hlinkClick r:id="rId3"/>
              </a:rPr>
              <a:t>https://public.tableau.com/app/profile/lalith.aditya.chintham.reddy/viz/FinalProject_17463851519580/Dashboard2#1</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19764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4EF742-64DD-11ED-25CF-3A0738A960B0}"/>
              </a:ext>
            </a:extLst>
          </p:cNvPr>
          <p:cNvSpPr txBox="1"/>
          <p:nvPr/>
        </p:nvSpPr>
        <p:spPr>
          <a:xfrm>
            <a:off x="619433" y="412954"/>
            <a:ext cx="10648335" cy="6647974"/>
          </a:xfrm>
          <a:prstGeom prst="rect">
            <a:avLst/>
          </a:prstGeom>
          <a:noFill/>
        </p:spPr>
        <p:txBody>
          <a:bodyPr wrap="square" rtlCol="0">
            <a:spAutoFit/>
          </a:bodyPr>
          <a:lstStyle/>
          <a:p>
            <a:pPr>
              <a:buNone/>
            </a:pPr>
            <a:r>
              <a:rPr lang="en-US" sz="2400" b="1" dirty="0">
                <a:latin typeface="Times New Roman" panose="02020603050405020304" pitchFamily="18" charset="0"/>
                <a:cs typeface="Times New Roman" panose="02020603050405020304" pitchFamily="18" charset="0"/>
              </a:rPr>
              <a:t>Dashboard 3: Impact of Weather, Road Conditions, and Vehicle Type on Accidents</a:t>
            </a:r>
          </a:p>
          <a:p>
            <a:pPr>
              <a:buNone/>
            </a:pPr>
            <a:endParaRPr lang="en-US" sz="20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Design Match:</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Fully aligns with the original wireframe layout, integrating all planned visuals and interactivity features effectively.</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Contents:</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Bar Chart:</a:t>
            </a:r>
            <a:r>
              <a:rPr lang="en-US" sz="2000" dirty="0">
                <a:latin typeface="Times New Roman" panose="02020603050405020304" pitchFamily="18" charset="0"/>
                <a:cs typeface="Times New Roman" panose="02020603050405020304" pitchFamily="18" charset="0"/>
              </a:rPr>
              <a:t> Fatal casualties categorized by weather conditions (e.g., fine, rain, fog)</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Donut Chart:</a:t>
            </a:r>
            <a:r>
              <a:rPr lang="en-US" sz="2000" dirty="0">
                <a:latin typeface="Times New Roman" panose="02020603050405020304" pitchFamily="18" charset="0"/>
                <a:cs typeface="Times New Roman" panose="02020603050405020304" pitchFamily="18" charset="0"/>
              </a:rPr>
              <a:t> Fatal casualties by road type (e.g., single carriageway, dual carriageway)</a:t>
            </a:r>
          </a:p>
          <a:p>
            <a:pPr marL="742950" lvl="1" indent="-285750">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Treemap</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Distribution of fatalities by road surface condition (e.g., dry, wet, frost/snow)</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Line Graph:</a:t>
            </a:r>
            <a:r>
              <a:rPr lang="en-US" sz="2000" dirty="0">
                <a:latin typeface="Times New Roman" panose="02020603050405020304" pitchFamily="18" charset="0"/>
                <a:cs typeface="Times New Roman" panose="02020603050405020304" pitchFamily="18" charset="0"/>
              </a:rPr>
              <a:t> Time-series chart comparing CY accidents and casualties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Map:</a:t>
            </a:r>
            <a:r>
              <a:rPr lang="en-US" sz="2000" dirty="0">
                <a:latin typeface="Times New Roman" panose="02020603050405020304" pitchFamily="18" charset="0"/>
                <a:cs typeface="Times New Roman" panose="02020603050405020304" pitchFamily="18" charset="0"/>
              </a:rPr>
              <a:t> Spatial distribution of fatal accidents across the UK</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Filters:</a:t>
            </a:r>
            <a:endParaRPr lang="en-US" sz="2000" dirty="0">
              <a:latin typeface="Times New Roman" panose="02020603050405020304" pitchFamily="18" charset="0"/>
              <a:cs typeface="Times New Roman" panose="02020603050405020304" pitchFamily="18" charset="0"/>
            </a:endParaRPr>
          </a:p>
          <a:p>
            <a:pPr marL="1143000" lvl="2"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Dropdowns for accident severity, road type, and year</a:t>
            </a:r>
          </a:p>
          <a:p>
            <a:pPr marL="1143000" lvl="2" indent="-2286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Visual updates tied to selections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Interactions:</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Hovering reveals detailed casualty figures</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Filters dynamically refresh all charts and maps</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Multi-faceted comparison of how weather, surface, and vehicle context affect accidents</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Geographic map drill-down enhances regional insight</a:t>
            </a:r>
          </a:p>
          <a:p>
            <a:endParaRPr lang="en-US" dirty="0"/>
          </a:p>
        </p:txBody>
      </p:sp>
    </p:spTree>
    <p:extLst>
      <p:ext uri="{BB962C8B-B14F-4D97-AF65-F5344CB8AC3E}">
        <p14:creationId xmlns:p14="http://schemas.microsoft.com/office/powerpoint/2010/main" val="3067555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8597F3-88A0-26FB-FD1C-7F1829E5E5A9}"/>
              </a:ext>
            </a:extLst>
          </p:cNvPr>
          <p:cNvPicPr>
            <a:picLocks noChangeAspect="1"/>
          </p:cNvPicPr>
          <p:nvPr/>
        </p:nvPicPr>
        <p:blipFill>
          <a:blip r:embed="rId2"/>
          <a:stretch>
            <a:fillRect/>
          </a:stretch>
        </p:blipFill>
        <p:spPr>
          <a:xfrm>
            <a:off x="1359560" y="152115"/>
            <a:ext cx="9629988" cy="5414672"/>
          </a:xfrm>
          <a:prstGeom prst="rect">
            <a:avLst/>
          </a:prstGeom>
        </p:spPr>
      </p:pic>
      <p:sp>
        <p:nvSpPr>
          <p:cNvPr id="4" name="TextBox 3">
            <a:extLst>
              <a:ext uri="{FF2B5EF4-FFF2-40B4-BE49-F238E27FC236}">
                <a16:creationId xmlns:a16="http://schemas.microsoft.com/office/drawing/2014/main" id="{1688DCAE-5EBD-A0DB-4416-BD8F2D402E02}"/>
              </a:ext>
            </a:extLst>
          </p:cNvPr>
          <p:cNvSpPr txBox="1"/>
          <p:nvPr/>
        </p:nvSpPr>
        <p:spPr>
          <a:xfrm>
            <a:off x="1281006" y="5747657"/>
            <a:ext cx="9629988"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Link to Tableau Public: </a:t>
            </a:r>
            <a:r>
              <a:rPr lang="en-US" dirty="0">
                <a:latin typeface="Times New Roman" panose="02020603050405020304" pitchFamily="18" charset="0"/>
                <a:cs typeface="Times New Roman" panose="02020603050405020304" pitchFamily="18" charset="0"/>
                <a:hlinkClick r:id="rId3"/>
              </a:rPr>
              <a:t>https://public.tableau.com/app/profile/lalith.aditya.chintham.reddy/viz/FinalProject_17463851519580/Dashboard3#1</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25388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12519-D6E0-4C1A-FAE1-68CD284B3003}"/>
              </a:ext>
            </a:extLst>
          </p:cNvPr>
          <p:cNvSpPr>
            <a:spLocks noGrp="1"/>
          </p:cNvSpPr>
          <p:nvPr>
            <p:ph type="title"/>
          </p:nvPr>
        </p:nvSpPr>
        <p:spPr>
          <a:xfrm>
            <a:off x="941669" y="375083"/>
            <a:ext cx="4977976" cy="1454051"/>
          </a:xfrm>
        </p:spPr>
        <p:txBody>
          <a:bodyPr>
            <a:normAutofit/>
          </a:bodyPr>
          <a:lstStyle/>
          <a:p>
            <a:r>
              <a:rPr lang="en-US" sz="3300" b="1" dirty="0">
                <a:solidFill>
                  <a:schemeClr val="tx2"/>
                </a:solidFill>
                <a:latin typeface="Times New Roman" panose="02020603050405020304" pitchFamily="18" charset="0"/>
                <a:cs typeface="Times New Roman" panose="02020603050405020304" pitchFamily="18" charset="0"/>
              </a:rPr>
              <a:t>Conclusion: Learnings, Challenges, and Reflection</a:t>
            </a:r>
          </a:p>
        </p:txBody>
      </p:sp>
      <p:sp>
        <p:nvSpPr>
          <p:cNvPr id="3" name="Content Placeholder 2">
            <a:extLst>
              <a:ext uri="{FF2B5EF4-FFF2-40B4-BE49-F238E27FC236}">
                <a16:creationId xmlns:a16="http://schemas.microsoft.com/office/drawing/2014/main" id="{F2E5D2A1-D39B-49E3-0044-E60E414F4457}"/>
              </a:ext>
            </a:extLst>
          </p:cNvPr>
          <p:cNvSpPr>
            <a:spLocks noGrp="1"/>
          </p:cNvSpPr>
          <p:nvPr>
            <p:ph idx="1"/>
          </p:nvPr>
        </p:nvSpPr>
        <p:spPr>
          <a:xfrm>
            <a:off x="804672" y="1899138"/>
            <a:ext cx="5291328" cy="4161833"/>
          </a:xfrm>
        </p:spPr>
        <p:txBody>
          <a:bodyPr anchor="ctr">
            <a:normAutofit/>
          </a:bodyPr>
          <a:lstStyle/>
          <a:p>
            <a:pPr>
              <a:buNone/>
            </a:pPr>
            <a:r>
              <a:rPr lang="en-US" sz="1600" b="1" dirty="0">
                <a:solidFill>
                  <a:schemeClr val="tx2"/>
                </a:solidFill>
                <a:latin typeface="Times New Roman" panose="02020603050405020304" pitchFamily="18" charset="0"/>
                <a:cs typeface="Times New Roman" panose="02020603050405020304" pitchFamily="18" charset="0"/>
              </a:rPr>
              <a:t>Learnings:</a:t>
            </a:r>
          </a:p>
          <a:p>
            <a:pPr>
              <a:buFont typeface="Arial" panose="020B0604020202020204" pitchFamily="34" charset="0"/>
              <a:buChar char="•"/>
            </a:pPr>
            <a:r>
              <a:rPr lang="en-US" sz="1600" b="1" dirty="0">
                <a:solidFill>
                  <a:schemeClr val="tx2"/>
                </a:solidFill>
                <a:latin typeface="Times New Roman" panose="02020603050405020304" pitchFamily="18" charset="0"/>
                <a:cs typeface="Times New Roman" panose="02020603050405020304" pitchFamily="18" charset="0"/>
              </a:rPr>
              <a:t>Mastered Tableau techniques</a:t>
            </a:r>
            <a:r>
              <a:rPr lang="en-US" sz="1600" dirty="0">
                <a:solidFill>
                  <a:schemeClr val="tx2"/>
                </a:solidFill>
                <a:latin typeface="Times New Roman" panose="02020603050405020304" pitchFamily="18" charset="0"/>
                <a:cs typeface="Times New Roman" panose="02020603050405020304" pitchFamily="18" charset="0"/>
              </a:rPr>
              <a:t> for developing multi-dashboard solutions, including time-series analysis, geospatial mapping, KPI card creation, and interactive filtering.</a:t>
            </a:r>
          </a:p>
          <a:p>
            <a:pPr>
              <a:buFont typeface="Arial" panose="020B0604020202020204" pitchFamily="34" charset="0"/>
              <a:buChar char="•"/>
            </a:pPr>
            <a:r>
              <a:rPr lang="en-US" sz="1600" b="1" dirty="0">
                <a:solidFill>
                  <a:schemeClr val="tx2"/>
                </a:solidFill>
                <a:latin typeface="Times New Roman" panose="02020603050405020304" pitchFamily="18" charset="0"/>
                <a:cs typeface="Times New Roman" panose="02020603050405020304" pitchFamily="18" charset="0"/>
              </a:rPr>
              <a:t>Applied effective visual design strategies</a:t>
            </a:r>
            <a:r>
              <a:rPr lang="en-US" sz="1600" dirty="0">
                <a:solidFill>
                  <a:schemeClr val="tx2"/>
                </a:solidFill>
                <a:latin typeface="Times New Roman" panose="02020603050405020304" pitchFamily="18" charset="0"/>
                <a:cs typeface="Times New Roman" panose="02020603050405020304" pitchFamily="18" charset="0"/>
              </a:rPr>
              <a:t> such as wireframing, alignment principles (Z-pattern, vertical stacks), color contrast, and layout consistency to guide user experience.</a:t>
            </a:r>
          </a:p>
          <a:p>
            <a:pPr>
              <a:buFont typeface="Arial" panose="020B0604020202020204" pitchFamily="34" charset="0"/>
              <a:buChar char="•"/>
            </a:pPr>
            <a:r>
              <a:rPr lang="en-US" sz="1600" b="1" dirty="0">
                <a:solidFill>
                  <a:schemeClr val="tx2"/>
                </a:solidFill>
                <a:latin typeface="Times New Roman" panose="02020603050405020304" pitchFamily="18" charset="0"/>
                <a:cs typeface="Times New Roman" panose="02020603050405020304" pitchFamily="18" charset="0"/>
              </a:rPr>
              <a:t>Gained insight into diverse analytical themes</a:t>
            </a:r>
            <a:r>
              <a:rPr lang="en-US" sz="1600" dirty="0">
                <a:solidFill>
                  <a:schemeClr val="tx2"/>
                </a:solidFill>
                <a:latin typeface="Times New Roman" panose="02020603050405020304" pitchFamily="18" charset="0"/>
                <a:cs typeface="Times New Roman" panose="02020603050405020304" pitchFamily="18" charset="0"/>
              </a:rPr>
              <a:t>, such as pandemic mortality analysis, socioeconomic disparities, road accident factors, and demographic impacts, using real-world datasets.</a:t>
            </a:r>
          </a:p>
          <a:p>
            <a:pPr>
              <a:buFont typeface="Arial" panose="020B0604020202020204" pitchFamily="34" charset="0"/>
              <a:buChar char="•"/>
            </a:pPr>
            <a:r>
              <a:rPr lang="en-US" sz="1600" b="1" dirty="0">
                <a:solidFill>
                  <a:schemeClr val="tx2"/>
                </a:solidFill>
                <a:latin typeface="Times New Roman" panose="02020603050405020304" pitchFamily="18" charset="0"/>
                <a:cs typeface="Times New Roman" panose="02020603050405020304" pitchFamily="18" charset="0"/>
              </a:rPr>
              <a:t>Learned to design for scalability</a:t>
            </a:r>
            <a:r>
              <a:rPr lang="en-US" sz="1600" dirty="0">
                <a:solidFill>
                  <a:schemeClr val="tx2"/>
                </a:solidFill>
                <a:latin typeface="Times New Roman" panose="02020603050405020304" pitchFamily="18" charset="0"/>
                <a:cs typeface="Times New Roman" panose="02020603050405020304" pitchFamily="18" charset="0"/>
              </a:rPr>
              <a:t>, ensuring dashboards are readable, performance-optimized, and intuitive even when displaying large volumes of data.</a:t>
            </a:r>
          </a:p>
          <a:p>
            <a:pPr marL="0" indent="0">
              <a:buNone/>
            </a:pPr>
            <a:endParaRPr lang="en-US" sz="13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ompass">
            <a:extLst>
              <a:ext uri="{FF2B5EF4-FFF2-40B4-BE49-F238E27FC236}">
                <a16:creationId xmlns:a16="http://schemas.microsoft.com/office/drawing/2014/main" id="{7C0342AB-CB28-64C3-CAA7-478FF45981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712511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205294-679B-4A1B-EBEC-A47C8522440B}"/>
              </a:ext>
            </a:extLst>
          </p:cNvPr>
          <p:cNvSpPr>
            <a:spLocks noGrp="1"/>
          </p:cNvSpPr>
          <p:nvPr>
            <p:ph type="title"/>
          </p:nvPr>
        </p:nvSpPr>
        <p:spPr>
          <a:xfrm>
            <a:off x="466722" y="586855"/>
            <a:ext cx="3201366" cy="3387497"/>
          </a:xfrm>
        </p:spPr>
        <p:txBody>
          <a:bodyPr anchor="b">
            <a:normAutofit/>
          </a:bodyPr>
          <a:lstStyle/>
          <a:p>
            <a:pPr algn="r"/>
            <a:r>
              <a:rPr lang="en-US" sz="3700" b="1" dirty="0">
                <a:solidFill>
                  <a:srgbClr val="FFFFFF"/>
                </a:solidFill>
                <a:latin typeface="Times New Roman" panose="02020603050405020304" pitchFamily="18" charset="0"/>
                <a:cs typeface="Times New Roman" panose="02020603050405020304" pitchFamily="18" charset="0"/>
              </a:rPr>
              <a:t>Appendix: Tools, Systems, Data Sources, and References</a:t>
            </a:r>
            <a:br>
              <a:rPr lang="en-US" sz="3700" b="1" dirty="0">
                <a:solidFill>
                  <a:srgbClr val="FFFFFF"/>
                </a:solidFill>
              </a:rPr>
            </a:br>
            <a:endParaRPr lang="en-US" sz="3700" dirty="0">
              <a:solidFill>
                <a:srgbClr val="FFFFFF"/>
              </a:solidFill>
            </a:endParaRPr>
          </a:p>
        </p:txBody>
      </p:sp>
      <p:sp>
        <p:nvSpPr>
          <p:cNvPr id="3" name="Content Placeholder 2">
            <a:extLst>
              <a:ext uri="{FF2B5EF4-FFF2-40B4-BE49-F238E27FC236}">
                <a16:creationId xmlns:a16="http://schemas.microsoft.com/office/drawing/2014/main" id="{AFB58432-BAAC-6796-F2CD-EC290237DB39}"/>
              </a:ext>
            </a:extLst>
          </p:cNvPr>
          <p:cNvSpPr>
            <a:spLocks noGrp="1"/>
          </p:cNvSpPr>
          <p:nvPr>
            <p:ph idx="1"/>
          </p:nvPr>
        </p:nvSpPr>
        <p:spPr>
          <a:xfrm>
            <a:off x="4222118" y="178492"/>
            <a:ext cx="7782534" cy="6521291"/>
          </a:xfrm>
        </p:spPr>
        <p:txBody>
          <a:bodyPr anchor="ctr">
            <a:normAutofit/>
          </a:bodyPr>
          <a:lstStyle/>
          <a:p>
            <a:pPr>
              <a:buNone/>
            </a:pPr>
            <a:r>
              <a:rPr lang="en-US" sz="1600" b="1" dirty="0">
                <a:latin typeface="Times New Roman" panose="02020603050405020304" pitchFamily="18" charset="0"/>
                <a:cs typeface="Times New Roman" panose="02020603050405020304" pitchFamily="18" charset="0"/>
              </a:rPr>
              <a:t>Tools and Systems Used</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Tableau Desktop</a:t>
            </a:r>
            <a:r>
              <a:rPr lang="en-US" sz="1600" dirty="0">
                <a:latin typeface="Times New Roman" panose="02020603050405020304" pitchFamily="18" charset="0"/>
                <a:cs typeface="Times New Roman" panose="02020603050405020304" pitchFamily="18" charset="0"/>
              </a:rPr>
              <a:t> – For designing, developing, and customizing interactive dashboards.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Tableau Public</a:t>
            </a:r>
            <a:r>
              <a:rPr lang="en-US" sz="1600" dirty="0">
                <a:latin typeface="Times New Roman" panose="02020603050405020304" pitchFamily="18" charset="0"/>
                <a:cs typeface="Times New Roman" panose="02020603050405020304" pitchFamily="18" charset="0"/>
              </a:rPr>
              <a:t> – For publishing dashboards online and sharing with stakeholders.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Microsoft PowerPoint</a:t>
            </a:r>
            <a:r>
              <a:rPr lang="en-US" sz="1600" dirty="0">
                <a:latin typeface="Times New Roman" panose="02020603050405020304" pitchFamily="18" charset="0"/>
                <a:cs typeface="Times New Roman" panose="02020603050405020304" pitchFamily="18" charset="0"/>
              </a:rPr>
              <a:t> – For compiling project reports and final presentation deliverables.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Excel / Google Sheets</a:t>
            </a:r>
            <a:r>
              <a:rPr lang="en-US" sz="1600" dirty="0">
                <a:latin typeface="Times New Roman" panose="02020603050405020304" pitchFamily="18" charset="0"/>
                <a:cs typeface="Times New Roman" panose="02020603050405020304" pitchFamily="18" charset="0"/>
              </a:rPr>
              <a:t> – For initial data exploration, cleaning validation, and structure review.</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Kaggle / Government Portals</a:t>
            </a:r>
            <a:r>
              <a:rPr lang="en-US" sz="1600" dirty="0">
                <a:latin typeface="Times New Roman" panose="02020603050405020304" pitchFamily="18" charset="0"/>
                <a:cs typeface="Times New Roman" panose="02020603050405020304" pitchFamily="18" charset="0"/>
              </a:rPr>
              <a:t> – For sourcing accident and location-level public data.</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None/>
            </a:pPr>
            <a:r>
              <a:rPr lang="en-US" sz="1600" b="1" dirty="0">
                <a:latin typeface="Times New Roman" panose="02020603050405020304" pitchFamily="18" charset="0"/>
                <a:cs typeface="Times New Roman" panose="02020603050405020304" pitchFamily="18" charset="0"/>
              </a:rPr>
              <a:t>Data Sources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Kaggle Road Accident Dataset: </a:t>
            </a:r>
            <a:r>
              <a:rPr lang="en-US" sz="1600" dirty="0">
                <a:latin typeface="Times New Roman" panose="02020603050405020304" pitchFamily="18" charset="0"/>
                <a:cs typeface="Times New Roman" panose="02020603050405020304" pitchFamily="18" charset="0"/>
                <a:hlinkClick r:id="rId2"/>
              </a:rPr>
              <a:t>https://www.kaggle.com/datasets/charliescott556/uk-vehicle-accidentdatabase-2019-2022/data</a:t>
            </a: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Attributes Included:</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Total accidents, fatal/serious/slight casualties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Vehicle types, road types, weather and lighting conditions</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Geographic data for location-level mapping</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Public Geographic Base Data:</a:t>
            </a: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UK </a:t>
            </a:r>
            <a:r>
              <a:rPr lang="en-US" sz="1600" dirty="0" err="1">
                <a:latin typeface="Times New Roman" panose="02020603050405020304" pitchFamily="18" charset="0"/>
                <a:cs typeface="Times New Roman" panose="02020603050405020304" pitchFamily="18" charset="0"/>
              </a:rPr>
              <a:t>OpenMap</a:t>
            </a:r>
            <a:r>
              <a:rPr lang="en-US" sz="1600" dirty="0">
                <a:latin typeface="Times New Roman" panose="02020603050405020304" pitchFamily="18" charset="0"/>
                <a:cs typeface="Times New Roman" panose="02020603050405020304" pitchFamily="18" charset="0"/>
              </a:rPr>
              <a:t> / OSM (OpenStreetMap) for geolocation mapping</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Location coordinates (latitude/longitude) embedded for accident plotting</a:t>
            </a:r>
          </a:p>
          <a:p>
            <a:pPr marL="0" indent="0">
              <a:buNone/>
            </a:pPr>
            <a:endParaRPr lang="en-US" sz="1300" dirty="0"/>
          </a:p>
        </p:txBody>
      </p:sp>
    </p:spTree>
    <p:extLst>
      <p:ext uri="{BB962C8B-B14F-4D97-AF65-F5344CB8AC3E}">
        <p14:creationId xmlns:p14="http://schemas.microsoft.com/office/powerpoint/2010/main" val="168268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1BB264-55F3-4E0D-2A5D-4526AEF725D4}"/>
              </a:ext>
            </a:extLst>
          </p:cNvPr>
          <p:cNvSpPr>
            <a:spLocks noGrp="1"/>
          </p:cNvSpPr>
          <p:nvPr>
            <p:ph idx="1"/>
          </p:nvPr>
        </p:nvSpPr>
        <p:spPr>
          <a:xfrm>
            <a:off x="838200" y="1929384"/>
            <a:ext cx="10515600" cy="4251960"/>
          </a:xfrm>
        </p:spPr>
        <p:txBody>
          <a:bodyPr>
            <a:normAutofit/>
          </a:bodyPr>
          <a:lstStyle/>
          <a:p>
            <a:pPr>
              <a:buNone/>
            </a:pPr>
            <a:r>
              <a:rPr lang="en-US" sz="2400" b="1" u="sng" dirty="0">
                <a:latin typeface="Times New Roman" panose="02020603050405020304" pitchFamily="18" charset="0"/>
                <a:cs typeface="Times New Roman" panose="02020603050405020304" pitchFamily="18" charset="0"/>
              </a:rPr>
              <a:t>Learning Resources</a:t>
            </a:r>
          </a:p>
          <a:p>
            <a:pPr>
              <a:buNone/>
            </a:pPr>
            <a:endParaRPr lang="en-US" sz="22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Tableau Official Documentation</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Provided authoritative guidance on Tableau’s features, best practices for dashboard building, calculated fields, and visual formatting.</a:t>
            </a:r>
          </a:p>
          <a:p>
            <a:pPr>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Instructor Lecture Notes &amp; Class Materials</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Offered structured understanding of data visualization principles, dashboard interactivity, and use-case-driven design workflows.</a:t>
            </a:r>
          </a:p>
          <a:p>
            <a:pPr>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YouTube Tutorials &amp; Tableau Community Forums</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Supplemented learning with hands-on tutorials and troubleshooting guidance on advanced dashboard actions, mapping, and parameter controls.</a:t>
            </a:r>
          </a:p>
          <a:p>
            <a:pPr marL="0" indent="0">
              <a:buNone/>
            </a:pPr>
            <a:endParaRPr lang="en-US" sz="2200" dirty="0"/>
          </a:p>
        </p:txBody>
      </p:sp>
    </p:spTree>
    <p:extLst>
      <p:ext uri="{BB962C8B-B14F-4D97-AF65-F5344CB8AC3E}">
        <p14:creationId xmlns:p14="http://schemas.microsoft.com/office/powerpoint/2010/main" val="296934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a highway near the ocean">
            <a:extLst>
              <a:ext uri="{FF2B5EF4-FFF2-40B4-BE49-F238E27FC236}">
                <a16:creationId xmlns:a16="http://schemas.microsoft.com/office/drawing/2014/main" id="{7A607874-3FA8-236E-73C3-BDC6C62995AC}"/>
              </a:ext>
            </a:extLst>
          </p:cNvPr>
          <p:cNvPicPr>
            <a:picLocks noChangeAspect="1"/>
          </p:cNvPicPr>
          <p:nvPr/>
        </p:nvPicPr>
        <p:blipFill>
          <a:blip r:embed="rId2">
            <a:alphaModFix amt="50000"/>
          </a:blip>
          <a:srcRect t="6238" r="-1" b="18743"/>
          <a:stretch/>
        </p:blipFill>
        <p:spPr>
          <a:xfrm>
            <a:off x="20" y="10"/>
            <a:ext cx="12188930" cy="6857990"/>
          </a:xfrm>
          <a:prstGeom prst="rect">
            <a:avLst/>
          </a:prstGeom>
        </p:spPr>
      </p:pic>
      <p:sp>
        <p:nvSpPr>
          <p:cNvPr id="2" name="Title 1">
            <a:extLst>
              <a:ext uri="{FF2B5EF4-FFF2-40B4-BE49-F238E27FC236}">
                <a16:creationId xmlns:a16="http://schemas.microsoft.com/office/drawing/2014/main" id="{948AEFBC-941A-F5C9-EB66-11CB03BFA57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a:solidFill>
                  <a:schemeClr val="bg1"/>
                </a:solidFill>
              </a:rPr>
              <a:t>Thank You</a:t>
            </a: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0410EF-F86E-4713-E219-C5B3614E7BD5}"/>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a:lnSpc>
                <a:spcPct val="90000"/>
              </a:lnSpc>
              <a:spcAft>
                <a:spcPts val="600"/>
              </a:spcAft>
            </a:pPr>
            <a:r>
              <a:rPr lang="en-US" sz="2000" b="1" dirty="0">
                <a:latin typeface="Times New Roman" panose="02020603050405020304" pitchFamily="18" charset="0"/>
                <a:cs typeface="Times New Roman" panose="02020603050405020304" pitchFamily="18" charset="0"/>
              </a:rPr>
              <a:t>Broader Impact:</a:t>
            </a:r>
          </a:p>
          <a:p>
            <a:pPr indent="-228600">
              <a:lnSpc>
                <a:spcPct val="90000"/>
              </a:lnSpc>
              <a:spcAft>
                <a:spcPts val="600"/>
              </a:spcAft>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Equip public safety departments and policymakers with visual tools to inform legislation and intervention strategies.</a:t>
            </a:r>
          </a:p>
          <a:p>
            <a:pPr indent="-228600">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Encourage data-driven public awareness on driving safety, infrastructure planning, and weather-based hazard alerts.</a:t>
            </a:r>
          </a:p>
          <a:p>
            <a:pPr indent="-228600">
              <a:lnSpc>
                <a:spcPct val="9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Demonstrate how visualization tools like Tableau can bridge the gap between raw data and real-world application.</a:t>
            </a:r>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253282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0705E-D813-8751-C2CA-E87B9AEB1CE5}"/>
              </a:ext>
            </a:extLst>
          </p:cNvPr>
          <p:cNvSpPr>
            <a:spLocks noGrp="1"/>
          </p:cNvSpPr>
          <p:nvPr>
            <p:ph type="title"/>
          </p:nvPr>
        </p:nvSpPr>
        <p:spPr>
          <a:xfrm>
            <a:off x="466722" y="586855"/>
            <a:ext cx="3201366" cy="3387497"/>
          </a:xfrm>
        </p:spPr>
        <p:txBody>
          <a:bodyPr anchor="b">
            <a:normAutofit/>
          </a:bodyPr>
          <a:lstStyle/>
          <a:p>
            <a:pPr algn="r"/>
            <a:r>
              <a:rPr lang="en-US" sz="4000" b="1" u="sng">
                <a:solidFill>
                  <a:srgbClr val="FFFFFF"/>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E7F5C9F-B339-9B5D-798D-D3F2B9C78B98}"/>
              </a:ext>
            </a:extLst>
          </p:cNvPr>
          <p:cNvSpPr>
            <a:spLocks noGrp="1"/>
          </p:cNvSpPr>
          <p:nvPr>
            <p:ph idx="1"/>
          </p:nvPr>
        </p:nvSpPr>
        <p:spPr>
          <a:xfrm>
            <a:off x="4810259" y="649480"/>
            <a:ext cx="6555347" cy="5546047"/>
          </a:xfrm>
        </p:spPr>
        <p:txBody>
          <a:bodyPr anchor="ctr">
            <a:normAutofit/>
          </a:bodyPr>
          <a:lstStyle/>
          <a:p>
            <a:r>
              <a:rPr lang="en-US" sz="2000">
                <a:latin typeface="Times New Roman" panose="02020603050405020304" pitchFamily="18" charset="0"/>
                <a:cs typeface="Times New Roman" panose="02020603050405020304" pitchFamily="18" charset="0"/>
              </a:rPr>
              <a:t>Road accidents pose a significant threat to public health and safety, contributing to thousands of fatalities and injuries annually in the United Kingdom. Understanding the patterns, causes, and conditions under which these accidents occur is essential for developing effective road safety strategies.</a:t>
            </a:r>
          </a:p>
          <a:p>
            <a:r>
              <a:rPr lang="en-US" sz="2000">
                <a:latin typeface="Times New Roman" panose="02020603050405020304" pitchFamily="18" charset="0"/>
                <a:cs typeface="Times New Roman" panose="02020603050405020304" pitchFamily="18" charset="0"/>
              </a:rPr>
              <a:t>This project analyzes a comprehensive dataset covering traffic accidents from 2019 to 2022, with over 600,000 records detailing accident severity, casualty counts, weather and road conditions, vehicle types, and precise geographic locations. The data has been sourced from Kaggle and is used to uncover hidden patterns through visual analytics.</a:t>
            </a:r>
          </a:p>
          <a:p>
            <a:pPr marL="0" indent="0">
              <a:buNone/>
            </a:pPr>
            <a:endParaRPr lang="en-US" sz="2000"/>
          </a:p>
        </p:txBody>
      </p:sp>
    </p:spTree>
    <p:extLst>
      <p:ext uri="{BB962C8B-B14F-4D97-AF65-F5344CB8AC3E}">
        <p14:creationId xmlns:p14="http://schemas.microsoft.com/office/powerpoint/2010/main" val="2711061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7669A5C-85CC-005C-A81A-A87A58309D76}"/>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a:lnSpc>
                <a:spcPct val="90000"/>
              </a:lnSpc>
              <a:spcAft>
                <a:spcPts val="600"/>
              </a:spcAft>
            </a:pPr>
            <a:r>
              <a:rPr lang="en-US" dirty="0">
                <a:latin typeface="Times New Roman" panose="02020603050405020304" pitchFamily="18" charset="0"/>
                <a:cs typeface="Times New Roman" panose="02020603050405020304" pitchFamily="18" charset="0"/>
              </a:rPr>
              <a:t>By transforming this raw data into interactive Tableau dashboards, we aim to:</a:t>
            </a:r>
          </a:p>
          <a:p>
            <a:pPr indent="-228600">
              <a:lnSpc>
                <a:spcPct val="90000"/>
              </a:lnSpc>
              <a:spcAft>
                <a:spcPts val="600"/>
              </a:spcAf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 Present clear trends and high-risk zones across the UK.</a:t>
            </a:r>
          </a:p>
          <a:p>
            <a:pPr indent="-228600">
              <a:lnSpc>
                <a:spcPct val="90000"/>
              </a:lnSpc>
              <a:spcAft>
                <a:spcPts val="600"/>
              </a:spcAf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 Enable users to explore specific accident conditions and filters (e.g., severity, road type, year).</a:t>
            </a:r>
          </a:p>
          <a:p>
            <a:pPr indent="-228600">
              <a:lnSpc>
                <a:spcPct val="90000"/>
              </a:lnSpc>
              <a:spcAft>
                <a:spcPts val="600"/>
              </a:spcAf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 Support evidence-based decision-making for stakeholders such as traffic agencies, transportation departments, and public policy units.</a:t>
            </a:r>
          </a:p>
          <a:p>
            <a:pPr indent="-228600">
              <a:lnSpc>
                <a:spcPct val="90000"/>
              </a:lnSpc>
              <a:spcAft>
                <a:spcPts val="600"/>
              </a:spcAf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a:p>
            <a:pPr>
              <a:lnSpc>
                <a:spcPct val="90000"/>
              </a:lnSpc>
              <a:spcAft>
                <a:spcPts val="600"/>
              </a:spcAft>
            </a:pPr>
            <a:r>
              <a:rPr lang="en-US" sz="1700" dirty="0">
                <a:latin typeface="Times New Roman" panose="02020603050405020304" pitchFamily="18" charset="0"/>
                <a:cs typeface="Times New Roman" panose="02020603050405020304" pitchFamily="18" charset="0"/>
              </a:rPr>
              <a:t>This introduction lays the foundation for a deeper dive into the methodology, visual designs, and key insights presented throughout this project.</a:t>
            </a:r>
          </a:p>
          <a:p>
            <a:pPr indent="-228600">
              <a:lnSpc>
                <a:spcPct val="9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715929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Speedometer">
            <a:extLst>
              <a:ext uri="{FF2B5EF4-FFF2-40B4-BE49-F238E27FC236}">
                <a16:creationId xmlns:a16="http://schemas.microsoft.com/office/drawing/2014/main" id="{79616F68-CACD-BD3E-F777-8E6D2B85E5FE}"/>
              </a:ext>
            </a:extLst>
          </p:cNvPr>
          <p:cNvPicPr>
            <a:picLocks noChangeAspect="1"/>
          </p:cNvPicPr>
          <p:nvPr/>
        </p:nvPicPr>
        <p:blipFill>
          <a:blip r:embed="rId2"/>
          <a:srcRect l="17586" r="15332"/>
          <a:stretch/>
        </p:blipFill>
        <p:spPr>
          <a:xfrm>
            <a:off x="20" y="10"/>
            <a:ext cx="7390243" cy="6857990"/>
          </a:xfrm>
          <a:prstGeom prst="rect">
            <a:avLst/>
          </a:prstGeom>
        </p:spPr>
      </p:pic>
      <p:sp>
        <p:nvSpPr>
          <p:cNvPr id="14" name="Rectangle 13">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extBox 1">
            <a:extLst>
              <a:ext uri="{FF2B5EF4-FFF2-40B4-BE49-F238E27FC236}">
                <a16:creationId xmlns:a16="http://schemas.microsoft.com/office/drawing/2014/main" id="{61818714-63E2-3962-C328-1C9AC6E4AFB5}"/>
              </a:ext>
            </a:extLst>
          </p:cNvPr>
          <p:cNvSpPr txBox="1"/>
          <p:nvPr/>
        </p:nvSpPr>
        <p:spPr>
          <a:xfrm>
            <a:off x="8110123" y="242451"/>
            <a:ext cx="3369234" cy="3447832"/>
          </a:xfrm>
          <a:prstGeom prst="rect">
            <a:avLst/>
          </a:prstGeom>
        </p:spPr>
        <p:txBody>
          <a:bodyPr vert="horz" lIns="91440" tIns="45720" rIns="91440" bIns="45720" rtlCol="0" anchor="t">
            <a:noAutofit/>
          </a:bodyPr>
          <a:lstStyle/>
          <a:p>
            <a:pPr>
              <a:lnSpc>
                <a:spcPct val="90000"/>
              </a:lnSpc>
              <a:spcAft>
                <a:spcPts val="600"/>
              </a:spcAft>
            </a:pPr>
            <a:r>
              <a:rPr lang="en-US" b="1" dirty="0">
                <a:latin typeface="Times New Roman" panose="02020603050405020304" pitchFamily="18" charset="0"/>
                <a:cs typeface="Times New Roman" panose="02020603050405020304" pitchFamily="18" charset="0"/>
              </a:rPr>
              <a:t>To achieve these objectives, we developed three interactive dashboards in Tableau:</a:t>
            </a:r>
          </a:p>
          <a:p>
            <a:pPr indent="-228600">
              <a:lnSpc>
                <a:spcPct val="90000"/>
              </a:lnSpc>
              <a:spcAft>
                <a:spcPts val="600"/>
              </a:spcAft>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114300">
              <a:lnSpc>
                <a:spcPct val="90000"/>
              </a:lnSpc>
              <a:spcAft>
                <a:spcPts val="600"/>
              </a:spcAft>
            </a:pPr>
            <a:r>
              <a:rPr lang="en-US" sz="1600" b="1" dirty="0">
                <a:latin typeface="Times New Roman" panose="02020603050405020304" pitchFamily="18" charset="0"/>
                <a:cs typeface="Times New Roman" panose="02020603050405020304" pitchFamily="18" charset="0"/>
              </a:rPr>
              <a:t>1. Road Accident Overview Dashboard</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Displays key statistics such as total accidents, casualties by severity, and fatalities by vehicle type, weather, road surface, and region.</a:t>
            </a:r>
          </a:p>
          <a:p>
            <a:pPr marL="114300">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marL="114300">
              <a:lnSpc>
                <a:spcPct val="90000"/>
              </a:lnSpc>
              <a:spcAft>
                <a:spcPts val="600"/>
              </a:spcAft>
            </a:pPr>
            <a:r>
              <a:rPr lang="en-US" sz="1600" b="1" dirty="0">
                <a:latin typeface="Times New Roman" panose="02020603050405020304" pitchFamily="18" charset="0"/>
                <a:cs typeface="Times New Roman" panose="02020603050405020304" pitchFamily="18" charset="0"/>
              </a:rPr>
              <a:t>2. Trends &amp; High-Risk Areas Dashboard</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Highlights accident patterns by day of week and light conditions, with maps and charts showing top accident days and locations.</a:t>
            </a:r>
          </a:p>
          <a:p>
            <a:pPr marL="342900" indent="-228600">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14300">
              <a:lnSpc>
                <a:spcPct val="90000"/>
              </a:lnSpc>
              <a:spcAft>
                <a:spcPts val="600"/>
              </a:spcAft>
            </a:pPr>
            <a:r>
              <a:rPr lang="en-US" sz="1600" b="1" dirty="0">
                <a:latin typeface="Times New Roman" panose="02020603050405020304" pitchFamily="18" charset="0"/>
                <a:cs typeface="Times New Roman" panose="02020603050405020304" pitchFamily="18" charset="0"/>
              </a:rPr>
              <a:t>3. Environmental &amp; Vehicle Impact Dashboard</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Analyzes how weather, road conditions, and vehicle types affect accident severity using bar charts, pie charts, and geographic mapping.</a:t>
            </a:r>
          </a:p>
        </p:txBody>
      </p:sp>
    </p:spTree>
    <p:extLst>
      <p:ext uri="{BB962C8B-B14F-4D97-AF65-F5344CB8AC3E}">
        <p14:creationId xmlns:p14="http://schemas.microsoft.com/office/powerpoint/2010/main" val="148912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97C39497-9793-D0E2-1739-9EF33FAA3329}"/>
              </a:ext>
            </a:extLst>
          </p:cNvPr>
          <p:cNvSpPr>
            <a:spLocks noGrp="1" noChangeArrowheads="1"/>
          </p:cNvSpPr>
          <p:nvPr>
            <p:ph idx="1"/>
          </p:nvPr>
        </p:nvSpPr>
        <p:spPr bwMode="auto">
          <a:xfrm>
            <a:off x="4640818" y="1714606"/>
            <a:ext cx="7026699" cy="431440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fontScale="92500" lnSpcReduction="10000"/>
          </a:bodyPr>
          <a:lstStyle/>
          <a:p>
            <a:pPr marL="0" marR="0" lvl="0" indent="0" defTabSz="914400" rtl="0" eaLnBrk="0" fontAlgn="base" latinLnBrk="0" hangingPunct="0">
              <a:spcBef>
                <a:spcPct val="0"/>
              </a:spcBef>
              <a:spcAft>
                <a:spcPts val="600"/>
              </a:spcAft>
              <a:buClrTx/>
              <a:buSzTx/>
              <a:buFontTx/>
              <a:buNone/>
              <a:tabLst/>
            </a:pPr>
            <a:r>
              <a:rPr kumimoji="0" lang="en-US" altLang="en-US" sz="1900" b="0" i="0" u="none" strike="noStrike" cap="none" normalizeH="0" baseline="0" dirty="0">
                <a:ln>
                  <a:noFill/>
                </a:ln>
                <a:effectLst/>
                <a:latin typeface="Times New Roman" panose="02020603050405020304" pitchFamily="18" charset="0"/>
                <a:cs typeface="Times New Roman" panose="02020603050405020304" pitchFamily="18" charset="0"/>
              </a:rPr>
              <a:t>Every dashboard has interactive features, drop-down menus, and dynamic filters to improve user experience and facilitate in-depth investigation. Users can analyze how traffic accidents differ by location, severity, weather, and vehicle type using these dashboards. Users can find certain patterns, trends, and insights pertinent to their analysis needs by engaging with filters.</a:t>
            </a:r>
            <a:br>
              <a:rPr kumimoji="0" lang="en-US" altLang="en-US" sz="1900" b="0" i="0" u="none" strike="noStrike" cap="none" normalizeH="0" baseline="0" dirty="0">
                <a:ln>
                  <a:noFill/>
                </a:ln>
                <a:effectLst/>
                <a:latin typeface="Times New Roman" panose="02020603050405020304" pitchFamily="18" charset="0"/>
                <a:cs typeface="Times New Roman" panose="02020603050405020304" pitchFamily="18" charset="0"/>
              </a:rPr>
            </a:br>
            <a:br>
              <a:rPr kumimoji="0" lang="en-US" altLang="en-US" sz="19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1900" b="0" i="0" u="none" strike="noStrike" cap="none" normalizeH="0" baseline="0" dirty="0">
                <a:ln>
                  <a:noFill/>
                </a:ln>
                <a:effectLst/>
                <a:latin typeface="Times New Roman" panose="02020603050405020304" pitchFamily="18" charset="0"/>
                <a:cs typeface="Times New Roman" panose="02020603050405020304" pitchFamily="18" charset="0"/>
              </a:rPr>
              <a:t>This data visualization project highlights the value of data storytelling in public safety while also showcasing the efficient usage of Tableau for dashboard building. Best practices in layout, interactivity, and accessibility were included in the dashboards' design to make sure users of all backgrounds could quickly examine the data and derive insightful information.</a:t>
            </a:r>
          </a:p>
          <a:p>
            <a:pPr marL="0" marR="0" lvl="0" indent="0" defTabSz="914400" rtl="0" eaLnBrk="0" fontAlgn="base" latinLnBrk="0" hangingPunct="0">
              <a:spcBef>
                <a:spcPct val="0"/>
              </a:spcBef>
              <a:spcAft>
                <a:spcPts val="600"/>
              </a:spcAft>
              <a:buClrTx/>
              <a:buSzTx/>
              <a:buFontTx/>
              <a:buNone/>
              <a:tabLst/>
            </a:pPr>
            <a:endParaRPr lang="en-US" altLang="en-US" sz="1900" dirty="0">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r>
              <a:rPr kumimoji="0" lang="en-US" altLang="en-US" sz="1900" b="0" i="0" u="none" strike="noStrike" cap="none" normalizeH="0" baseline="0" dirty="0">
                <a:ln>
                  <a:noFill/>
                </a:ln>
                <a:effectLst/>
                <a:latin typeface="Times New Roman" panose="02020603050405020304" pitchFamily="18" charset="0"/>
                <a:cs typeface="Times New Roman" panose="02020603050405020304" pitchFamily="18" charset="0"/>
              </a:rPr>
              <a:t>Dashboard Published URL:</a:t>
            </a:r>
          </a:p>
          <a:p>
            <a:pPr marL="0" marR="0" lvl="0" indent="0" defTabSz="914400" rtl="0" eaLnBrk="0" fontAlgn="base" latinLnBrk="0" hangingPunct="0">
              <a:spcBef>
                <a:spcPct val="0"/>
              </a:spcBef>
              <a:spcAft>
                <a:spcPts val="600"/>
              </a:spcAft>
              <a:buClrTx/>
              <a:buSzTx/>
              <a:buFontTx/>
              <a:buNone/>
              <a:tabLst/>
            </a:pPr>
            <a:r>
              <a:rPr kumimoji="0" lang="en-US" altLang="en-US" sz="1900" b="0" i="0" u="none" strike="noStrike" cap="none" normalizeH="0" baseline="0" dirty="0">
                <a:ln>
                  <a:noFill/>
                </a:ln>
                <a:effectLst/>
                <a:latin typeface="Times New Roman" panose="02020603050405020304" pitchFamily="18" charset="0"/>
                <a:cs typeface="Times New Roman" panose="02020603050405020304" pitchFamily="18" charset="0"/>
                <a:hlinkClick r:id="rId2"/>
              </a:rPr>
              <a:t>https://public.tableau.com/app/profile/lalith.aditya.chintham.reddy/viz/FinalProject_17463851519580/Dashboard1#1</a:t>
            </a:r>
            <a:endParaRPr lang="en-US" altLang="en-US" sz="1900" dirty="0">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endParaRPr kumimoji="0" lang="en-US" altLang="en-US" sz="19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endParaRPr lang="en-US" altLang="en-US" sz="1900" dirty="0">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endParaRPr kumimoji="0" lang="en-US" altLang="en-US" sz="19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lang="en-US" altLang="en-US" sz="1900" dirty="0">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19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19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115044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259</TotalTime>
  <Words>4595</Words>
  <Application>Microsoft Office PowerPoint</Application>
  <PresentationFormat>Widescreen</PresentationFormat>
  <Paragraphs>441</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Aptos</vt:lpstr>
      <vt:lpstr>Aptos Display</vt:lpstr>
      <vt:lpstr>Arial</vt:lpstr>
      <vt:lpstr>Times New Roman</vt:lpstr>
      <vt:lpstr>Office Theme</vt:lpstr>
      <vt:lpstr> IT 7113 Data Visualization and Dashboard Development Final Project Report  Project Title: Road Accident Analysis using different Parameters</vt:lpstr>
      <vt:lpstr>Overview:</vt:lpstr>
      <vt:lpstr>Objective:</vt:lpstr>
      <vt:lpstr>PowerPoint Presentation</vt:lpstr>
      <vt:lpstr>PowerPoint Presentation</vt:lpstr>
      <vt:lpstr>Introduction:</vt:lpstr>
      <vt:lpstr>PowerPoint Presentation</vt:lpstr>
      <vt:lpstr>PowerPoint Presentation</vt:lpstr>
      <vt:lpstr>PowerPoint Presentation</vt:lpstr>
      <vt:lpstr>Project Goals and Objective:</vt:lpstr>
      <vt:lpstr>PowerPoint Presentation</vt:lpstr>
      <vt:lpstr>PowerPoint Presentation</vt:lpstr>
      <vt:lpstr>PowerPoint Presentation</vt:lpstr>
      <vt:lpstr>PowerPoint Presentation</vt:lpstr>
      <vt:lpstr>Data Description:</vt:lpstr>
      <vt:lpstr>PowerPoint Presentation</vt:lpstr>
      <vt:lpstr>Key Data Attributes</vt:lpstr>
      <vt:lpstr>PowerPoint Presentation</vt:lpstr>
      <vt:lpstr>PowerPoint Presentation</vt:lpstr>
      <vt:lpstr>PowerPoint Presentation</vt:lpstr>
      <vt:lpstr>Dashboard Design</vt:lpstr>
      <vt:lpstr>Dashboard 1 Design</vt:lpstr>
      <vt:lpstr>PowerPoint Presentation</vt:lpstr>
      <vt:lpstr>PowerPoint Presentation</vt:lpstr>
      <vt:lpstr>PowerPoint Presentation</vt:lpstr>
      <vt:lpstr>PowerPoint Presentation</vt:lpstr>
      <vt:lpstr>PowerPoint Presentation</vt:lpstr>
      <vt:lpstr>Dashboard 2 Design</vt:lpstr>
      <vt:lpstr>PowerPoint Presentation</vt:lpstr>
      <vt:lpstr>PowerPoint Presentation</vt:lpstr>
      <vt:lpstr>PowerPoint Presentation</vt:lpstr>
      <vt:lpstr>PowerPoint Presentation</vt:lpstr>
      <vt:lpstr>Dashboard 3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Learnings, Challenges, and Reflection</vt:lpstr>
      <vt:lpstr>Appendix: Tools, Systems, Data Sources, and References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Aditya Chintham Reddy</dc:creator>
  <cp:lastModifiedBy>Aditya Chintham Reddy</cp:lastModifiedBy>
  <cp:revision>1</cp:revision>
  <dcterms:created xsi:type="dcterms:W3CDTF">2025-05-04T18:21:15Z</dcterms:created>
  <dcterms:modified xsi:type="dcterms:W3CDTF">2025-10-01T15:59:20Z</dcterms:modified>
</cp:coreProperties>
</file>